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61" r:id="rId2"/>
    <p:sldId id="262" r:id="rId3"/>
    <p:sldId id="258" r:id="rId4"/>
    <p:sldId id="265" r:id="rId5"/>
    <p:sldId id="269" r:id="rId6"/>
    <p:sldId id="266" r:id="rId7"/>
    <p:sldId id="270" r:id="rId8"/>
    <p:sldId id="267" r:id="rId9"/>
    <p:sldId id="263" r:id="rId10"/>
    <p:sldId id="256" r:id="rId11"/>
    <p:sldId id="260" r:id="rId12"/>
    <p:sldId id="259" r:id="rId13"/>
    <p:sldId id="257" r:id="rId14"/>
    <p:sldId id="264" r:id="rId15"/>
    <p:sldId id="268" r:id="rId1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1F6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434" autoAdjust="0"/>
  </p:normalViewPr>
  <p:slideViewPr>
    <p:cSldViewPr snapToGrid="0">
      <p:cViewPr varScale="1">
        <p:scale>
          <a:sx n="70" d="100"/>
          <a:sy n="70" d="100"/>
        </p:scale>
        <p:origin x="7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D7A594-A536-4DC9-8B47-7873B0266A0A}" type="datetimeFigureOut">
              <a:rPr lang="fr-FR" smtClean="0"/>
              <a:t>16/10/2017</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C47725-EF2C-4CA5-8396-C9F65F107C74}" type="slidenum">
              <a:rPr lang="fr-FR" smtClean="0"/>
              <a:t>‹N°›</a:t>
            </a:fld>
            <a:endParaRPr lang="fr-FR"/>
          </a:p>
        </p:txBody>
      </p:sp>
    </p:spTree>
    <p:extLst>
      <p:ext uri="{BB962C8B-B14F-4D97-AF65-F5344CB8AC3E}">
        <p14:creationId xmlns:p14="http://schemas.microsoft.com/office/powerpoint/2010/main" val="20124246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1" dirty="0" smtClean="0"/>
              <a:t>Eduquer à l’environnement n’est pas une mission anodine</a:t>
            </a:r>
            <a:r>
              <a:rPr lang="fr-FR" dirty="0" smtClean="0"/>
              <a:t>. C’est un acte engageant par lequel l’éducateur, sans aucun prosélytisme, invite les personnes qu’il côtoie à être dans la nature, dans leur environnement rural ou urbain, à s’y frotter et s’y confronter… à vivre cet environnement dans sa complexité, à le toucher, le sentir, le parcourir, l’imaginer, l’expérimenter, le penser et le réfléchir, le construire, le modifier ou le conserver… </a:t>
            </a:r>
            <a:br>
              <a:rPr lang="fr-FR" dirty="0" smtClean="0"/>
            </a:br>
            <a:r>
              <a:rPr lang="fr-FR" dirty="0" smtClean="0"/>
              <a:t>L’éducateur à l’environnement, avant d’être un porteur de projets, est un porteur de valeurs qu’il partage, ou non, avec ses pairs ou qu’il confronte à d’autres systèmes de valeurs, pour former des individus épanouis dans un contexte social serein, sur une planète accueillante aujourd’hui et pour l’avenir. </a:t>
            </a:r>
            <a:br>
              <a:rPr lang="fr-FR" dirty="0" smtClean="0"/>
            </a:br>
            <a:r>
              <a:rPr lang="fr-FR" dirty="0" smtClean="0"/>
              <a:t>Ces finalités reposent sur des valeurs et une éthique formulées dans la charte du réseau école et nature à un moment donné de la réflexion, en 1998. En ce sens, l'éducateur à l'environnement tient compte pour l'épanouissement de l'individu :</a:t>
            </a:r>
          </a:p>
          <a:p>
            <a:r>
              <a:rPr lang="fr-FR" dirty="0" smtClean="0"/>
              <a:t>des besoins essentiels de l’être humain : sérénité, bien-être, bonheur de vivre avec les autres, santé...</a:t>
            </a:r>
          </a:p>
          <a:p>
            <a:r>
              <a:rPr lang="fr-FR" dirty="0" smtClean="0"/>
              <a:t>des aptitudes à construire : éveil, sens critique, autonomie, culture générale, méthodologie, créativité, émancipation…</a:t>
            </a:r>
          </a:p>
          <a:p>
            <a:r>
              <a:rPr lang="fr-FR" b="1" dirty="0" smtClean="0"/>
              <a:t>pour une société de l'</a:t>
            </a:r>
            <a:r>
              <a:rPr lang="fr-FR" b="1" dirty="0" err="1" smtClean="0"/>
              <a:t>intéraction</a:t>
            </a:r>
            <a:r>
              <a:rPr lang="fr-FR" b="1" dirty="0" smtClean="0"/>
              <a:t> et du respect mutuel :</a:t>
            </a:r>
            <a:endParaRPr lang="fr-FR" dirty="0" smtClean="0"/>
          </a:p>
          <a:p>
            <a:r>
              <a:rPr lang="fr-FR" dirty="0" smtClean="0"/>
              <a:t>des aptitudes à participer : compréhension des enjeux sociaux, attention, respect des opinions de chacun, liberté de choix, responsabilité...</a:t>
            </a:r>
          </a:p>
          <a:p>
            <a:r>
              <a:rPr lang="fr-FR" b="1" dirty="0" smtClean="0"/>
              <a:t>pour une planète riche et diversifiée :</a:t>
            </a:r>
            <a:endParaRPr lang="fr-FR" dirty="0" smtClean="0"/>
          </a:p>
          <a:p>
            <a:r>
              <a:rPr lang="fr-FR" dirty="0" smtClean="0"/>
              <a:t>des relations de l'homme avec son environnement : terrain, complexité, fragilité, beauté...</a:t>
            </a:r>
          </a:p>
          <a:p>
            <a:r>
              <a:rPr lang="fr-FR" b="1" dirty="0" smtClean="0"/>
              <a:t>pour aujourd'hui et pour l'avenir</a:t>
            </a:r>
            <a:r>
              <a:rPr lang="fr-FR" dirty="0" smtClean="0"/>
              <a:t>:</a:t>
            </a:r>
          </a:p>
          <a:p>
            <a:r>
              <a:rPr lang="fr-FR" dirty="0" smtClean="0"/>
              <a:t>de la diversité des approches : ouverture, curiosité, réflexion, pas d'hiérarchisation...</a:t>
            </a:r>
          </a:p>
          <a:p>
            <a:r>
              <a:rPr lang="fr-FR" b="1" dirty="0" smtClean="0"/>
              <a:t>Entre pratique et éthique : questionnement permanent</a:t>
            </a:r>
          </a:p>
          <a:p>
            <a:r>
              <a:rPr lang="fr-FR" dirty="0" smtClean="0"/>
              <a:t>Dans un esprit d’ouverture et d’adaptation aux changements écologiques, sociaux et économiques, les éducateurs à l’environnement, organisés en réseaux et associations, s’inscrivent dans une analyse critique et un questionnement permanents des valeurs qu’ils portent au regard de leurs pratiques éducatives. Une démarche en quête de cohérence entre le dire et le faire, entre ce qu’on pense, ce en quoi on croit et ce qu’on fait vivre aux participants à travers les actions éducatives. Une démarche qui permet de mieux cerner la réalité quotidienne, de mieux réagir face à un autre système de valeurs et d'éviter de tomber dans le prosélytisme.</a:t>
            </a:r>
          </a:p>
          <a:p>
            <a:endParaRPr lang="fr-FR" dirty="0"/>
          </a:p>
        </p:txBody>
      </p:sp>
      <p:sp>
        <p:nvSpPr>
          <p:cNvPr id="4" name="Espace réservé du numéro de diapositive 3"/>
          <p:cNvSpPr>
            <a:spLocks noGrp="1"/>
          </p:cNvSpPr>
          <p:nvPr>
            <p:ph type="sldNum" sz="quarter" idx="10"/>
          </p:nvPr>
        </p:nvSpPr>
        <p:spPr/>
        <p:txBody>
          <a:bodyPr/>
          <a:lstStyle/>
          <a:p>
            <a:fld id="{DEC47725-EF2C-4CA5-8396-C9F65F107C74}" type="slidenum">
              <a:rPr lang="fr-FR" smtClean="0"/>
              <a:t>2</a:t>
            </a:fld>
            <a:endParaRPr lang="fr-FR"/>
          </a:p>
        </p:txBody>
      </p:sp>
    </p:spTree>
    <p:extLst>
      <p:ext uri="{BB962C8B-B14F-4D97-AF65-F5344CB8AC3E}">
        <p14:creationId xmlns:p14="http://schemas.microsoft.com/office/powerpoint/2010/main" val="2708108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F6988928-FD87-4917-BFCF-2AFA4FFC70F5}" type="datetimeFigureOut">
              <a:rPr lang="fr-FR" smtClean="0"/>
              <a:t>16/10/2017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85444EC-0771-411D-8265-A8992B0DEF78}" type="slidenum">
              <a:rPr lang="fr-FR" smtClean="0"/>
              <a:t>‹N°›</a:t>
            </a:fld>
            <a:endParaRPr lang="fr-FR"/>
          </a:p>
        </p:txBody>
      </p:sp>
    </p:spTree>
    <p:extLst>
      <p:ext uri="{BB962C8B-B14F-4D97-AF65-F5344CB8AC3E}">
        <p14:creationId xmlns:p14="http://schemas.microsoft.com/office/powerpoint/2010/main" val="1148105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6988928-FD87-4917-BFCF-2AFA4FFC70F5}" type="datetimeFigureOut">
              <a:rPr lang="fr-FR" smtClean="0"/>
              <a:t>16/10/2017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85444EC-0771-411D-8265-A8992B0DEF78}" type="slidenum">
              <a:rPr lang="fr-FR" smtClean="0"/>
              <a:t>‹N°›</a:t>
            </a:fld>
            <a:endParaRPr lang="fr-FR"/>
          </a:p>
        </p:txBody>
      </p:sp>
    </p:spTree>
    <p:extLst>
      <p:ext uri="{BB962C8B-B14F-4D97-AF65-F5344CB8AC3E}">
        <p14:creationId xmlns:p14="http://schemas.microsoft.com/office/powerpoint/2010/main" val="1412205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6988928-FD87-4917-BFCF-2AFA4FFC70F5}" type="datetimeFigureOut">
              <a:rPr lang="fr-FR" smtClean="0"/>
              <a:t>16/10/2017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85444EC-0771-411D-8265-A8992B0DEF78}" type="slidenum">
              <a:rPr lang="fr-FR" smtClean="0"/>
              <a:t>‹N°›</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1323135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6988928-FD87-4917-BFCF-2AFA4FFC70F5}" type="datetimeFigureOut">
              <a:rPr lang="fr-FR" smtClean="0"/>
              <a:t>16/10/2017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85444EC-0771-411D-8265-A8992B0DEF78}" type="slidenum">
              <a:rPr lang="fr-FR" smtClean="0"/>
              <a:t>‹N°›</a:t>
            </a:fld>
            <a:endParaRPr lang="fr-FR"/>
          </a:p>
        </p:txBody>
      </p:sp>
    </p:spTree>
    <p:extLst>
      <p:ext uri="{BB962C8B-B14F-4D97-AF65-F5344CB8AC3E}">
        <p14:creationId xmlns:p14="http://schemas.microsoft.com/office/powerpoint/2010/main" val="4601546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6988928-FD87-4917-BFCF-2AFA4FFC70F5}" type="datetimeFigureOut">
              <a:rPr lang="fr-FR" smtClean="0"/>
              <a:t>16/10/2017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85444EC-0771-411D-8265-A8992B0DEF78}"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984040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6988928-FD87-4917-BFCF-2AFA4FFC70F5}" type="datetimeFigureOut">
              <a:rPr lang="fr-FR" smtClean="0"/>
              <a:t>16/10/2017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85444EC-0771-411D-8265-A8992B0DEF78}" type="slidenum">
              <a:rPr lang="fr-FR" smtClean="0"/>
              <a:t>‹N°›</a:t>
            </a:fld>
            <a:endParaRPr lang="fr-FR"/>
          </a:p>
        </p:txBody>
      </p:sp>
    </p:spTree>
    <p:extLst>
      <p:ext uri="{BB962C8B-B14F-4D97-AF65-F5344CB8AC3E}">
        <p14:creationId xmlns:p14="http://schemas.microsoft.com/office/powerpoint/2010/main" val="13297162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F6988928-FD87-4917-BFCF-2AFA4FFC70F5}" type="datetimeFigureOut">
              <a:rPr lang="fr-FR" smtClean="0"/>
              <a:t>16/10/2017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85444EC-0771-411D-8265-A8992B0DEF78}" type="slidenum">
              <a:rPr lang="fr-FR" smtClean="0"/>
              <a:t>‹N°›</a:t>
            </a:fld>
            <a:endParaRPr lang="fr-FR"/>
          </a:p>
        </p:txBody>
      </p:sp>
    </p:spTree>
    <p:extLst>
      <p:ext uri="{BB962C8B-B14F-4D97-AF65-F5344CB8AC3E}">
        <p14:creationId xmlns:p14="http://schemas.microsoft.com/office/powerpoint/2010/main" val="37406837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F6988928-FD87-4917-BFCF-2AFA4FFC70F5}" type="datetimeFigureOut">
              <a:rPr lang="fr-FR" smtClean="0"/>
              <a:t>16/10/2017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85444EC-0771-411D-8265-A8992B0DEF78}" type="slidenum">
              <a:rPr lang="fr-FR" smtClean="0"/>
              <a:t>‹N°›</a:t>
            </a:fld>
            <a:endParaRPr lang="fr-FR"/>
          </a:p>
        </p:txBody>
      </p:sp>
    </p:spTree>
    <p:extLst>
      <p:ext uri="{BB962C8B-B14F-4D97-AF65-F5344CB8AC3E}">
        <p14:creationId xmlns:p14="http://schemas.microsoft.com/office/powerpoint/2010/main" val="2187806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F6988928-FD87-4917-BFCF-2AFA4FFC70F5}" type="datetimeFigureOut">
              <a:rPr lang="fr-FR" smtClean="0"/>
              <a:t>16/10/2017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85444EC-0771-411D-8265-A8992B0DEF78}" type="slidenum">
              <a:rPr lang="fr-FR" smtClean="0"/>
              <a:t>‹N°›</a:t>
            </a:fld>
            <a:endParaRPr lang="fr-FR"/>
          </a:p>
        </p:txBody>
      </p:sp>
    </p:spTree>
    <p:extLst>
      <p:ext uri="{BB962C8B-B14F-4D97-AF65-F5344CB8AC3E}">
        <p14:creationId xmlns:p14="http://schemas.microsoft.com/office/powerpoint/2010/main" val="1673741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6988928-FD87-4917-BFCF-2AFA4FFC70F5}" type="datetimeFigureOut">
              <a:rPr lang="fr-FR" smtClean="0"/>
              <a:t>16/10/2017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85444EC-0771-411D-8265-A8992B0DEF78}" type="slidenum">
              <a:rPr lang="fr-FR" smtClean="0"/>
              <a:t>‹N°›</a:t>
            </a:fld>
            <a:endParaRPr lang="fr-FR"/>
          </a:p>
        </p:txBody>
      </p:sp>
    </p:spTree>
    <p:extLst>
      <p:ext uri="{BB962C8B-B14F-4D97-AF65-F5344CB8AC3E}">
        <p14:creationId xmlns:p14="http://schemas.microsoft.com/office/powerpoint/2010/main" val="2566212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F6988928-FD87-4917-BFCF-2AFA4FFC70F5}" type="datetimeFigureOut">
              <a:rPr lang="fr-FR" smtClean="0"/>
              <a:t>16/10/2017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85444EC-0771-411D-8265-A8992B0DEF78}" type="slidenum">
              <a:rPr lang="fr-FR" smtClean="0"/>
              <a:t>‹N°›</a:t>
            </a:fld>
            <a:endParaRPr lang="fr-FR"/>
          </a:p>
        </p:txBody>
      </p:sp>
    </p:spTree>
    <p:extLst>
      <p:ext uri="{BB962C8B-B14F-4D97-AF65-F5344CB8AC3E}">
        <p14:creationId xmlns:p14="http://schemas.microsoft.com/office/powerpoint/2010/main" val="3472944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F6988928-FD87-4917-BFCF-2AFA4FFC70F5}" type="datetimeFigureOut">
              <a:rPr lang="fr-FR" smtClean="0"/>
              <a:t>16/10/2017</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C85444EC-0771-411D-8265-A8992B0DEF78}" type="slidenum">
              <a:rPr lang="fr-FR" smtClean="0"/>
              <a:t>‹N°›</a:t>
            </a:fld>
            <a:endParaRPr lang="fr-FR"/>
          </a:p>
        </p:txBody>
      </p:sp>
    </p:spTree>
    <p:extLst>
      <p:ext uri="{BB962C8B-B14F-4D97-AF65-F5344CB8AC3E}">
        <p14:creationId xmlns:p14="http://schemas.microsoft.com/office/powerpoint/2010/main" val="3241628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F6988928-FD87-4917-BFCF-2AFA4FFC70F5}" type="datetimeFigureOut">
              <a:rPr lang="fr-FR" smtClean="0"/>
              <a:t>16/10/2017</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C85444EC-0771-411D-8265-A8992B0DEF78}" type="slidenum">
              <a:rPr lang="fr-FR" smtClean="0"/>
              <a:t>‹N°›</a:t>
            </a:fld>
            <a:endParaRPr lang="fr-FR"/>
          </a:p>
        </p:txBody>
      </p:sp>
    </p:spTree>
    <p:extLst>
      <p:ext uri="{BB962C8B-B14F-4D97-AF65-F5344CB8AC3E}">
        <p14:creationId xmlns:p14="http://schemas.microsoft.com/office/powerpoint/2010/main" val="3427376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988928-FD87-4917-BFCF-2AFA4FFC70F5}" type="datetimeFigureOut">
              <a:rPr lang="fr-FR" smtClean="0"/>
              <a:t>16/10/2017</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C85444EC-0771-411D-8265-A8992B0DEF78}" type="slidenum">
              <a:rPr lang="fr-FR" smtClean="0"/>
              <a:t>‹N°›</a:t>
            </a:fld>
            <a:endParaRPr lang="fr-FR"/>
          </a:p>
        </p:txBody>
      </p:sp>
    </p:spTree>
    <p:extLst>
      <p:ext uri="{BB962C8B-B14F-4D97-AF65-F5344CB8AC3E}">
        <p14:creationId xmlns:p14="http://schemas.microsoft.com/office/powerpoint/2010/main" val="1863609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F6988928-FD87-4917-BFCF-2AFA4FFC70F5}" type="datetimeFigureOut">
              <a:rPr lang="fr-FR" smtClean="0"/>
              <a:t>16/10/2017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85444EC-0771-411D-8265-A8992B0DEF78}" type="slidenum">
              <a:rPr lang="fr-FR" smtClean="0"/>
              <a:t>‹N°›</a:t>
            </a:fld>
            <a:endParaRPr lang="fr-FR"/>
          </a:p>
        </p:txBody>
      </p:sp>
    </p:spTree>
    <p:extLst>
      <p:ext uri="{BB962C8B-B14F-4D97-AF65-F5344CB8AC3E}">
        <p14:creationId xmlns:p14="http://schemas.microsoft.com/office/powerpoint/2010/main" val="1072661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F6988928-FD87-4917-BFCF-2AFA4FFC70F5}" type="datetimeFigureOut">
              <a:rPr lang="fr-FR" smtClean="0"/>
              <a:t>16/10/2017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85444EC-0771-411D-8265-A8992B0DEF78}" type="slidenum">
              <a:rPr lang="fr-FR" smtClean="0"/>
              <a:t>‹N°›</a:t>
            </a:fld>
            <a:endParaRPr lang="fr-FR"/>
          </a:p>
        </p:txBody>
      </p:sp>
    </p:spTree>
    <p:extLst>
      <p:ext uri="{BB962C8B-B14F-4D97-AF65-F5344CB8AC3E}">
        <p14:creationId xmlns:p14="http://schemas.microsoft.com/office/powerpoint/2010/main" val="3417449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6988928-FD87-4917-BFCF-2AFA4FFC70F5}" type="datetimeFigureOut">
              <a:rPr lang="fr-FR" smtClean="0"/>
              <a:t>16/10/2017</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85444EC-0771-411D-8265-A8992B0DEF78}" type="slidenum">
              <a:rPr lang="fr-FR" smtClean="0"/>
              <a:t>‹N°›</a:t>
            </a:fld>
            <a:endParaRPr lang="fr-FR"/>
          </a:p>
        </p:txBody>
      </p:sp>
    </p:spTree>
    <p:extLst>
      <p:ext uri="{BB962C8B-B14F-4D97-AF65-F5344CB8AC3E}">
        <p14:creationId xmlns:p14="http://schemas.microsoft.com/office/powerpoint/2010/main" val="29929563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jpg"/><Relationship Id="rId4" Type="http://schemas.openxmlformats.org/officeDocument/2006/relationships/image" Target="../media/image2.jpg"/></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27918" y="2695764"/>
            <a:ext cx="3807724" cy="2501826"/>
          </a:xfrm>
          <a:prstGeom prst="rect">
            <a:avLst/>
          </a:prstGeom>
        </p:spPr>
      </p:pic>
      <p:sp>
        <p:nvSpPr>
          <p:cNvPr id="5" name="Rectangle à coins arrondis 4"/>
          <p:cNvSpPr/>
          <p:nvPr/>
        </p:nvSpPr>
        <p:spPr>
          <a:xfrm>
            <a:off x="4900121" y="259307"/>
            <a:ext cx="4176214" cy="1824387"/>
          </a:xfrm>
          <a:prstGeom prst="roundRect">
            <a:avLst/>
          </a:prstGeom>
          <a:solidFill>
            <a:schemeClr val="accent6">
              <a:lumMod val="20000"/>
              <a:lumOff val="80000"/>
            </a:schemeClr>
          </a:solid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smtClean="0">
              <a:solidFill>
                <a:schemeClr val="tx1"/>
              </a:solidFill>
            </a:endParaRPr>
          </a:p>
          <a:p>
            <a:pPr algn="ctr"/>
            <a:r>
              <a:rPr lang="fr-FR" sz="2400" b="1" dirty="0" smtClean="0">
                <a:solidFill>
                  <a:schemeClr val="tx1"/>
                </a:solidFill>
              </a:rPr>
              <a:t>PRESENTATION</a:t>
            </a:r>
          </a:p>
          <a:p>
            <a:pPr algn="ctr"/>
            <a:r>
              <a:rPr lang="fr-FR" sz="2400" b="1" dirty="0" smtClean="0">
                <a:solidFill>
                  <a:schemeClr val="tx1"/>
                </a:solidFill>
              </a:rPr>
              <a:t>Plan d’action</a:t>
            </a:r>
          </a:p>
          <a:p>
            <a:pPr algn="ctr"/>
            <a:endParaRPr lang="fr-FR" sz="1000" b="1" dirty="0">
              <a:solidFill>
                <a:schemeClr val="tx1"/>
              </a:solidFill>
            </a:endParaRPr>
          </a:p>
          <a:p>
            <a:pPr algn="ctr"/>
            <a:r>
              <a:rPr lang="fr-FR" sz="2400" b="1" dirty="0">
                <a:solidFill>
                  <a:schemeClr val="tx1"/>
                </a:solidFill>
              </a:rPr>
              <a:t>2017-2018</a:t>
            </a:r>
          </a:p>
        </p:txBody>
      </p:sp>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54992" y="2590868"/>
            <a:ext cx="2845586" cy="2606722"/>
          </a:xfrm>
          <a:prstGeom prst="rect">
            <a:avLst/>
          </a:prstGeom>
        </p:spPr>
      </p:pic>
      <p:pic>
        <p:nvPicPr>
          <p:cNvPr id="8" name="Imag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54992" y="486152"/>
            <a:ext cx="2933187" cy="1922427"/>
          </a:xfrm>
          <a:prstGeom prst="rect">
            <a:avLst/>
          </a:prstGeom>
        </p:spPr>
      </p:pic>
      <p:sp>
        <p:nvSpPr>
          <p:cNvPr id="9" name="Rectangle à coins arrondis 8"/>
          <p:cNvSpPr/>
          <p:nvPr/>
        </p:nvSpPr>
        <p:spPr>
          <a:xfrm>
            <a:off x="928048" y="5379879"/>
            <a:ext cx="6687403" cy="1328466"/>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dirty="0" smtClean="0">
                <a:solidFill>
                  <a:schemeClr val="accent6">
                    <a:lumMod val="75000"/>
                  </a:schemeClr>
                </a:solidFill>
              </a:rPr>
              <a:t>Éducation, Essence de Transition </a:t>
            </a:r>
            <a:endParaRPr lang="fr-FR" sz="2800" dirty="0">
              <a:solidFill>
                <a:schemeClr val="accent6">
                  <a:lumMod val="75000"/>
                </a:schemeClr>
              </a:solidFill>
            </a:endParaRPr>
          </a:p>
        </p:txBody>
      </p:sp>
    </p:spTree>
    <p:extLst>
      <p:ext uri="{BB962C8B-B14F-4D97-AF65-F5344CB8AC3E}">
        <p14:creationId xmlns:p14="http://schemas.microsoft.com/office/powerpoint/2010/main" val="15368711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65754" y="3082678"/>
            <a:ext cx="788202" cy="516592"/>
          </a:xfrm>
          <a:prstGeom prst="rect">
            <a:avLst/>
          </a:prstGeom>
        </p:spPr>
      </p:pic>
      <p:sp>
        <p:nvSpPr>
          <p:cNvPr id="8" name="Corde 7"/>
          <p:cNvSpPr/>
          <p:nvPr/>
        </p:nvSpPr>
        <p:spPr>
          <a:xfrm rot="6971322">
            <a:off x="4781890" y="2631315"/>
            <a:ext cx="561297" cy="328612"/>
          </a:xfrm>
          <a:prstGeom prst="chord">
            <a:avLst>
              <a:gd name="adj1" fmla="val 2700000"/>
              <a:gd name="adj2" fmla="val 18148256"/>
            </a:avLst>
          </a:prstGeom>
          <a:ln w="3175"/>
        </p:spPr>
        <p:style>
          <a:lnRef idx="2">
            <a:schemeClr val="accent6"/>
          </a:lnRef>
          <a:fillRef idx="1">
            <a:schemeClr val="lt1"/>
          </a:fillRef>
          <a:effectRef idx="0">
            <a:schemeClr val="accent6"/>
          </a:effectRef>
          <a:fontRef idx="minor">
            <a:schemeClr val="dk1"/>
          </a:fontRef>
        </p:style>
        <p:txBody>
          <a:bodyPr rtlCol="0" anchor="ctr"/>
          <a:lstStyle/>
          <a:p>
            <a:pPr algn="ctr"/>
            <a:r>
              <a:rPr lang="fr-FR" sz="1050" dirty="0" smtClean="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rPr>
              <a:t>ASS</a:t>
            </a:r>
            <a:endParaRPr lang="fr-FR" sz="1050" dirty="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ndParaRPr>
          </a:p>
        </p:txBody>
      </p:sp>
      <p:sp>
        <p:nvSpPr>
          <p:cNvPr id="9" name="Corde 8"/>
          <p:cNvSpPr/>
          <p:nvPr/>
        </p:nvSpPr>
        <p:spPr>
          <a:xfrm rot="3957776">
            <a:off x="4286261" y="2714926"/>
            <a:ext cx="561297" cy="328612"/>
          </a:xfrm>
          <a:prstGeom prst="chord">
            <a:avLst>
              <a:gd name="adj1" fmla="val 2700000"/>
              <a:gd name="adj2" fmla="val 18148256"/>
            </a:avLst>
          </a:prstGeom>
          <a:ln w="3175"/>
        </p:spPr>
        <p:style>
          <a:lnRef idx="2">
            <a:schemeClr val="accent6"/>
          </a:lnRef>
          <a:fillRef idx="1">
            <a:schemeClr val="lt1"/>
          </a:fillRef>
          <a:effectRef idx="0">
            <a:schemeClr val="accent6"/>
          </a:effectRef>
          <a:fontRef idx="minor">
            <a:schemeClr val="dk1"/>
          </a:fontRef>
        </p:style>
        <p:txBody>
          <a:bodyPr rtlCol="0" anchor="ctr"/>
          <a:lstStyle/>
          <a:p>
            <a:pPr algn="ctr"/>
            <a:r>
              <a:rPr lang="fr-FR" sz="1050" dirty="0" smtClean="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rPr>
              <a:t>IND</a:t>
            </a:r>
            <a:endParaRPr lang="fr-FR" sz="1050" dirty="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ndParaRPr>
          </a:p>
        </p:txBody>
      </p:sp>
      <p:sp>
        <p:nvSpPr>
          <p:cNvPr id="10" name="Corde 9"/>
          <p:cNvSpPr/>
          <p:nvPr/>
        </p:nvSpPr>
        <p:spPr>
          <a:xfrm rot="819412">
            <a:off x="4013819" y="3105464"/>
            <a:ext cx="621223" cy="328612"/>
          </a:xfrm>
          <a:prstGeom prst="chord">
            <a:avLst>
              <a:gd name="adj1" fmla="val 2700000"/>
              <a:gd name="adj2" fmla="val 18148256"/>
            </a:avLst>
          </a:prstGeom>
          <a:ln w="3175"/>
        </p:spPr>
        <p:style>
          <a:lnRef idx="2">
            <a:schemeClr val="accent6"/>
          </a:lnRef>
          <a:fillRef idx="1">
            <a:schemeClr val="lt1"/>
          </a:fillRef>
          <a:effectRef idx="0">
            <a:schemeClr val="accent6"/>
          </a:effectRef>
          <a:fontRef idx="minor">
            <a:schemeClr val="dk1"/>
          </a:fontRef>
        </p:style>
        <p:txBody>
          <a:bodyPr rtlCol="0" anchor="ctr"/>
          <a:lstStyle/>
          <a:p>
            <a:r>
              <a:rPr lang="fr-FR" sz="1050" dirty="0" smtClean="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rPr>
              <a:t>ECO</a:t>
            </a:r>
            <a:endParaRPr lang="fr-FR" sz="1050" dirty="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ndParaRPr>
          </a:p>
        </p:txBody>
      </p:sp>
      <p:sp>
        <p:nvSpPr>
          <p:cNvPr id="11" name="Corde 10"/>
          <p:cNvSpPr/>
          <p:nvPr/>
        </p:nvSpPr>
        <p:spPr>
          <a:xfrm rot="16616378">
            <a:off x="4579890" y="3724918"/>
            <a:ext cx="561297" cy="325536"/>
          </a:xfrm>
          <a:prstGeom prst="chord">
            <a:avLst>
              <a:gd name="adj1" fmla="val 2700000"/>
              <a:gd name="adj2" fmla="val 18148256"/>
            </a:avLst>
          </a:prstGeom>
          <a:ln w="3175"/>
        </p:spPr>
        <p:style>
          <a:lnRef idx="2">
            <a:schemeClr val="accent6"/>
          </a:lnRef>
          <a:fillRef idx="1">
            <a:schemeClr val="lt1"/>
          </a:fillRef>
          <a:effectRef idx="0">
            <a:schemeClr val="accent6"/>
          </a:effectRef>
          <a:fontRef idx="minor">
            <a:schemeClr val="dk1"/>
          </a:fontRef>
        </p:style>
        <p:txBody>
          <a:bodyPr rtlCol="0" anchor="ctr"/>
          <a:lstStyle/>
          <a:p>
            <a:pPr algn="ctr"/>
            <a:r>
              <a:rPr lang="fr-FR" sz="1050" dirty="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rPr>
              <a:t>INS</a:t>
            </a:r>
          </a:p>
        </p:txBody>
      </p:sp>
      <p:sp>
        <p:nvSpPr>
          <p:cNvPr id="12" name="Corde 11"/>
          <p:cNvSpPr/>
          <p:nvPr/>
        </p:nvSpPr>
        <p:spPr>
          <a:xfrm rot="11709893">
            <a:off x="5243131" y="3331600"/>
            <a:ext cx="561297" cy="328612"/>
          </a:xfrm>
          <a:prstGeom prst="chord">
            <a:avLst>
              <a:gd name="adj1" fmla="val 2700000"/>
              <a:gd name="adj2" fmla="val 18148256"/>
            </a:avLst>
          </a:prstGeom>
          <a:ln w="3175"/>
        </p:spPr>
        <p:style>
          <a:lnRef idx="2">
            <a:schemeClr val="accent6"/>
          </a:lnRef>
          <a:fillRef idx="1">
            <a:schemeClr val="lt1"/>
          </a:fillRef>
          <a:effectRef idx="0">
            <a:schemeClr val="accent6"/>
          </a:effectRef>
          <a:fontRef idx="minor">
            <a:schemeClr val="dk1"/>
          </a:fontRef>
        </p:style>
        <p:txBody>
          <a:bodyPr rtlCol="0" anchor="ctr"/>
          <a:lstStyle/>
          <a:p>
            <a:pPr algn="ctr"/>
            <a:r>
              <a:rPr lang="fr-FR" sz="800" dirty="0" smtClean="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rPr>
              <a:t>COM</a:t>
            </a:r>
            <a:endParaRPr lang="fr-FR" sz="800" dirty="0"/>
          </a:p>
        </p:txBody>
      </p:sp>
      <p:sp>
        <p:nvSpPr>
          <p:cNvPr id="13" name="Corde 12"/>
          <p:cNvSpPr/>
          <p:nvPr/>
        </p:nvSpPr>
        <p:spPr>
          <a:xfrm rot="19166384">
            <a:off x="4174710" y="3586587"/>
            <a:ext cx="561297" cy="328612"/>
          </a:xfrm>
          <a:prstGeom prst="chord">
            <a:avLst>
              <a:gd name="adj1" fmla="val 2700000"/>
              <a:gd name="adj2" fmla="val 18148256"/>
            </a:avLst>
          </a:prstGeom>
          <a:ln w="3175"/>
        </p:spPr>
        <p:style>
          <a:lnRef idx="2">
            <a:schemeClr val="accent6"/>
          </a:lnRef>
          <a:fillRef idx="1">
            <a:schemeClr val="lt1"/>
          </a:fillRef>
          <a:effectRef idx="0">
            <a:schemeClr val="accent6"/>
          </a:effectRef>
          <a:fontRef idx="minor">
            <a:schemeClr val="dk1"/>
          </a:fontRef>
        </p:style>
        <p:txBody>
          <a:bodyPr rtlCol="0" anchor="ctr"/>
          <a:lstStyle/>
          <a:p>
            <a:pPr algn="ctr"/>
            <a:r>
              <a:rPr lang="fr-FR" sz="1050" dirty="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rPr>
              <a:t>PAS</a:t>
            </a:r>
          </a:p>
        </p:txBody>
      </p:sp>
      <p:sp>
        <p:nvSpPr>
          <p:cNvPr id="14" name="Corde 13"/>
          <p:cNvSpPr/>
          <p:nvPr/>
        </p:nvSpPr>
        <p:spPr>
          <a:xfrm rot="14607964">
            <a:off x="4999846" y="3636741"/>
            <a:ext cx="561297" cy="328612"/>
          </a:xfrm>
          <a:prstGeom prst="chord">
            <a:avLst>
              <a:gd name="adj1" fmla="val 2700000"/>
              <a:gd name="adj2" fmla="val 18148256"/>
            </a:avLst>
          </a:prstGeom>
          <a:ln w="3175"/>
        </p:spPr>
        <p:style>
          <a:lnRef idx="2">
            <a:schemeClr val="accent6"/>
          </a:lnRef>
          <a:fillRef idx="1">
            <a:schemeClr val="lt1"/>
          </a:fillRef>
          <a:effectRef idx="0">
            <a:schemeClr val="accent6"/>
          </a:effectRef>
          <a:fontRef idx="minor">
            <a:schemeClr val="dk1"/>
          </a:fontRef>
        </p:style>
        <p:txBody>
          <a:bodyPr rtlCol="0" anchor="ctr"/>
          <a:lstStyle/>
          <a:p>
            <a:pPr algn="ctr"/>
            <a:r>
              <a:rPr lang="fr-FR" sz="1050" dirty="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rPr>
              <a:t>RES</a:t>
            </a:r>
          </a:p>
        </p:txBody>
      </p:sp>
      <p:sp>
        <p:nvSpPr>
          <p:cNvPr id="15" name="Corde 14"/>
          <p:cNvSpPr/>
          <p:nvPr/>
        </p:nvSpPr>
        <p:spPr>
          <a:xfrm rot="9373878">
            <a:off x="5123769" y="2908366"/>
            <a:ext cx="561297" cy="328612"/>
          </a:xfrm>
          <a:prstGeom prst="chord">
            <a:avLst>
              <a:gd name="adj1" fmla="val 2700000"/>
              <a:gd name="adj2" fmla="val 18148256"/>
            </a:avLst>
          </a:prstGeom>
          <a:ln w="3175"/>
        </p:spPr>
        <p:style>
          <a:lnRef idx="2">
            <a:schemeClr val="accent6"/>
          </a:lnRef>
          <a:fillRef idx="1">
            <a:schemeClr val="lt1"/>
          </a:fillRef>
          <a:effectRef idx="0">
            <a:schemeClr val="accent6"/>
          </a:effectRef>
          <a:fontRef idx="minor">
            <a:schemeClr val="dk1"/>
          </a:fontRef>
        </p:style>
        <p:txBody>
          <a:bodyPr rtlCol="0" anchor="ctr"/>
          <a:lstStyle/>
          <a:p>
            <a:pPr algn="ctr"/>
            <a:r>
              <a:rPr lang="fr-FR" sz="800" dirty="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rPr>
              <a:t>EAK</a:t>
            </a:r>
          </a:p>
        </p:txBody>
      </p:sp>
      <p:pic>
        <p:nvPicPr>
          <p:cNvPr id="24" name="Imag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0750" y="3222887"/>
            <a:ext cx="2136627" cy="2586994"/>
          </a:xfrm>
          <a:prstGeom prst="rect">
            <a:avLst/>
          </a:prstGeom>
        </p:spPr>
      </p:pic>
      <p:cxnSp>
        <p:nvCxnSpPr>
          <p:cNvPr id="26" name="Connecteur en arc 25"/>
          <p:cNvCxnSpPr/>
          <p:nvPr/>
        </p:nvCxnSpPr>
        <p:spPr>
          <a:xfrm>
            <a:off x="2183642" y="1755943"/>
            <a:ext cx="1982071" cy="1746826"/>
          </a:xfrm>
          <a:prstGeom prst="curvedConnector3">
            <a:avLst>
              <a:gd name="adj1" fmla="val 50000"/>
            </a:avLst>
          </a:prstGeom>
          <a:ln>
            <a:solidFill>
              <a:schemeClr val="accent3">
                <a:lumMod val="75000"/>
              </a:schemeClr>
            </a:solidFill>
            <a:headEnd type="triangle"/>
            <a:tailEnd type="triangle"/>
          </a:ln>
        </p:spPr>
        <p:style>
          <a:lnRef idx="3">
            <a:schemeClr val="accent2"/>
          </a:lnRef>
          <a:fillRef idx="0">
            <a:schemeClr val="accent2"/>
          </a:fillRef>
          <a:effectRef idx="2">
            <a:schemeClr val="accent2"/>
          </a:effectRef>
          <a:fontRef idx="minor">
            <a:schemeClr val="tx1"/>
          </a:fontRef>
        </p:style>
      </p:cxnSp>
      <p:cxnSp>
        <p:nvCxnSpPr>
          <p:cNvPr id="31" name="Connecteur en arc 30"/>
          <p:cNvCxnSpPr>
            <a:endCxn id="46" idx="2"/>
          </p:cNvCxnSpPr>
          <p:nvPr/>
        </p:nvCxnSpPr>
        <p:spPr>
          <a:xfrm flipV="1">
            <a:off x="5353956" y="1401691"/>
            <a:ext cx="1554980" cy="1393932"/>
          </a:xfrm>
          <a:prstGeom prst="curvedConnector3">
            <a:avLst>
              <a:gd name="adj1" fmla="val 50000"/>
            </a:avLst>
          </a:prstGeom>
          <a:ln>
            <a:solidFill>
              <a:schemeClr val="accent3">
                <a:lumMod val="75000"/>
              </a:schemeClr>
            </a:solidFill>
            <a:headEnd type="triangle"/>
            <a:tailEnd type="triangle"/>
          </a:ln>
        </p:spPr>
        <p:style>
          <a:lnRef idx="3">
            <a:schemeClr val="accent2"/>
          </a:lnRef>
          <a:fillRef idx="0">
            <a:schemeClr val="accent2"/>
          </a:fillRef>
          <a:effectRef idx="2">
            <a:schemeClr val="accent2"/>
          </a:effectRef>
          <a:fontRef idx="minor">
            <a:schemeClr val="tx1"/>
          </a:fontRef>
        </p:style>
      </p:cxnSp>
      <p:cxnSp>
        <p:nvCxnSpPr>
          <p:cNvPr id="32" name="Connecteur en arc 31"/>
          <p:cNvCxnSpPr/>
          <p:nvPr/>
        </p:nvCxnSpPr>
        <p:spPr>
          <a:xfrm>
            <a:off x="5422200" y="3727908"/>
            <a:ext cx="1906648" cy="1198934"/>
          </a:xfrm>
          <a:prstGeom prst="curvedConnector3">
            <a:avLst>
              <a:gd name="adj1" fmla="val 50000"/>
            </a:avLst>
          </a:prstGeom>
          <a:ln>
            <a:solidFill>
              <a:schemeClr val="accent3">
                <a:lumMod val="75000"/>
              </a:schemeClr>
            </a:solidFill>
            <a:headEnd type="triangle"/>
            <a:tailEnd type="triangle"/>
          </a:ln>
        </p:spPr>
        <p:style>
          <a:lnRef idx="3">
            <a:schemeClr val="accent2"/>
          </a:lnRef>
          <a:fillRef idx="0">
            <a:schemeClr val="accent2"/>
          </a:fillRef>
          <a:effectRef idx="2">
            <a:schemeClr val="accent2"/>
          </a:effectRef>
          <a:fontRef idx="minor">
            <a:schemeClr val="tx1"/>
          </a:fontRef>
        </p:style>
      </p:cxnSp>
      <p:sp>
        <p:nvSpPr>
          <p:cNvPr id="45" name="Légende encadrée 1 44"/>
          <p:cNvSpPr/>
          <p:nvPr/>
        </p:nvSpPr>
        <p:spPr>
          <a:xfrm>
            <a:off x="1037230" y="300251"/>
            <a:ext cx="2136627" cy="1349383"/>
          </a:xfrm>
          <a:prstGeom prst="borderCallout1">
            <a:avLst>
              <a:gd name="adj1" fmla="val 97992"/>
              <a:gd name="adj2" fmla="val 270"/>
              <a:gd name="adj3" fmla="val 270440"/>
              <a:gd name="adj4" fmla="val 8397"/>
            </a:avLst>
          </a:prstGeom>
          <a:solidFill>
            <a:schemeClr val="accent4">
              <a:lumMod val="40000"/>
              <a:lumOff val="60000"/>
            </a:schemeClr>
          </a:solidFill>
        </p:spPr>
        <p:style>
          <a:lnRef idx="2">
            <a:schemeClr val="accent6"/>
          </a:lnRef>
          <a:fillRef idx="1003">
            <a:schemeClr val="lt2"/>
          </a:fillRef>
          <a:effectRef idx="0">
            <a:schemeClr val="accent6"/>
          </a:effectRef>
          <a:fontRef idx="minor">
            <a:schemeClr val="dk1"/>
          </a:fontRef>
        </p:style>
        <p:txBody>
          <a:bodyPr rtlCol="0" anchor="ctr"/>
          <a:lstStyle/>
          <a:p>
            <a:pPr algn="ctr"/>
            <a:r>
              <a:rPr lang="fr-FR" b="1" dirty="0" smtClean="0"/>
              <a:t>«</a:t>
            </a:r>
            <a:r>
              <a:rPr lang="fr-FR" sz="2400" b="1" dirty="0" smtClean="0"/>
              <a:t> Le CREDD »</a:t>
            </a:r>
          </a:p>
        </p:txBody>
      </p:sp>
      <p:sp>
        <p:nvSpPr>
          <p:cNvPr id="46" name="Légende encadrée 1 45"/>
          <p:cNvSpPr/>
          <p:nvPr/>
        </p:nvSpPr>
        <p:spPr>
          <a:xfrm>
            <a:off x="6908936" y="559558"/>
            <a:ext cx="2749414" cy="1684266"/>
          </a:xfrm>
          <a:prstGeom prst="borderCallout1">
            <a:avLst>
              <a:gd name="adj1" fmla="val 1523"/>
              <a:gd name="adj2" fmla="val -959"/>
              <a:gd name="adj3" fmla="val 63564"/>
              <a:gd name="adj4" fmla="val -135595"/>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smtClean="0">
                <a:solidFill>
                  <a:schemeClr val="accent6">
                    <a:lumMod val="75000"/>
                  </a:schemeClr>
                </a:solidFill>
              </a:rPr>
              <a:t>  Rassemblement vers le durable </a:t>
            </a:r>
          </a:p>
        </p:txBody>
      </p:sp>
      <p:sp>
        <p:nvSpPr>
          <p:cNvPr id="47" name="Légende encadrée 1 46"/>
          <p:cNvSpPr/>
          <p:nvPr/>
        </p:nvSpPr>
        <p:spPr>
          <a:xfrm>
            <a:off x="7541127" y="3330792"/>
            <a:ext cx="2951246" cy="1947051"/>
          </a:xfrm>
          <a:prstGeom prst="borderCallout1">
            <a:avLst>
              <a:gd name="adj1" fmla="val 82798"/>
              <a:gd name="adj2" fmla="val -188610"/>
              <a:gd name="adj3" fmla="val 99277"/>
              <a:gd name="adj4" fmla="val -2160"/>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smtClean="0">
                <a:solidFill>
                  <a:schemeClr val="accent6">
                    <a:lumMod val="75000"/>
                  </a:schemeClr>
                </a:solidFill>
              </a:rPr>
              <a:t>« Pratiques durables  dans les territoires »</a:t>
            </a:r>
          </a:p>
        </p:txBody>
      </p:sp>
      <p:sp>
        <p:nvSpPr>
          <p:cNvPr id="71" name="Organigramme : Stockage interne 70"/>
          <p:cNvSpPr/>
          <p:nvPr/>
        </p:nvSpPr>
        <p:spPr>
          <a:xfrm>
            <a:off x="2615745" y="5546805"/>
            <a:ext cx="4489586" cy="1212167"/>
          </a:xfrm>
          <a:prstGeom prst="flowChartInternalStorag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3200" dirty="0" smtClean="0"/>
              <a:t>3 programmes pour l’EEDD</a:t>
            </a:r>
            <a:endParaRPr lang="fr-FR" sz="3200" dirty="0"/>
          </a:p>
        </p:txBody>
      </p:sp>
    </p:spTree>
    <p:extLst>
      <p:ext uri="{BB962C8B-B14F-4D97-AF65-F5344CB8AC3E}">
        <p14:creationId xmlns:p14="http://schemas.microsoft.com/office/powerpoint/2010/main" val="14207844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67506" y="304148"/>
            <a:ext cx="8596668" cy="1320800"/>
          </a:xfrm>
        </p:spPr>
        <p:txBody>
          <a:bodyPr/>
          <a:lstStyle/>
          <a:p>
            <a:r>
              <a:rPr lang="fr-FR" dirty="0" smtClean="0"/>
              <a:t>Un engagement local, national, régional et international</a:t>
            </a:r>
            <a:endParaRPr lang="fr-FR"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476795" y="1624948"/>
            <a:ext cx="2509351" cy="1792394"/>
          </a:xfrm>
        </p:spPr>
      </p:pic>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5534" y="1624948"/>
            <a:ext cx="5120640" cy="1600200"/>
          </a:xfrm>
          <a:prstGeom prst="rect">
            <a:avLst/>
          </a:prstGeom>
        </p:spPr>
      </p:pic>
      <p:pic>
        <p:nvPicPr>
          <p:cNvPr id="6" name="Imag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32975" y="3775106"/>
            <a:ext cx="1905000" cy="1905000"/>
          </a:xfrm>
          <a:prstGeom prst="rect">
            <a:avLst/>
          </a:prstGeom>
        </p:spPr>
      </p:pic>
      <p:pic>
        <p:nvPicPr>
          <p:cNvPr id="7" name="Imag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45534" y="3775106"/>
            <a:ext cx="4229100" cy="2312789"/>
          </a:xfrm>
          <a:prstGeom prst="rect">
            <a:avLst/>
          </a:prstGeom>
        </p:spPr>
      </p:pic>
      <p:pic>
        <p:nvPicPr>
          <p:cNvPr id="3" name="Image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65840" y="3775106"/>
            <a:ext cx="2428875" cy="1885950"/>
          </a:xfrm>
          <a:prstGeom prst="rect">
            <a:avLst/>
          </a:prstGeom>
        </p:spPr>
      </p:pic>
    </p:spTree>
    <p:extLst>
      <p:ext uri="{BB962C8B-B14F-4D97-AF65-F5344CB8AC3E}">
        <p14:creationId xmlns:p14="http://schemas.microsoft.com/office/powerpoint/2010/main" val="39399241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1498" y="290141"/>
            <a:ext cx="8596668" cy="1320800"/>
          </a:xfrm>
        </p:spPr>
        <p:txBody>
          <a:bodyPr/>
          <a:lstStyle/>
          <a:p>
            <a:r>
              <a:rPr lang="fr-FR" dirty="0" smtClean="0"/>
              <a:t>LES THEMATIQUES MAJEURS DE L’EEDD</a:t>
            </a:r>
            <a:endParaRPr lang="fr-FR" dirty="0"/>
          </a:p>
        </p:txBody>
      </p:sp>
      <p:pic>
        <p:nvPicPr>
          <p:cNvPr id="4" name="Espace réservé du contenu 3" descr="bandeau des thmes"/>
          <p:cNvPicPr>
            <a:picLocks noGrp="1"/>
          </p:cNvPicPr>
          <p:nvPr>
            <p:ph idx="1"/>
          </p:nvPr>
        </p:nvPicPr>
        <p:blipFill>
          <a:blip r:embed="rId2" cstate="print"/>
          <a:srcRect/>
          <a:stretch>
            <a:fillRect/>
          </a:stretch>
        </p:blipFill>
        <p:spPr bwMode="auto">
          <a:xfrm>
            <a:off x="1013013" y="1148324"/>
            <a:ext cx="7300682" cy="1559825"/>
          </a:xfrm>
          <a:prstGeom prst="rect">
            <a:avLst/>
          </a:prstGeom>
          <a:noFill/>
          <a:ln w="9525">
            <a:noFill/>
            <a:miter lim="800000"/>
            <a:headEnd/>
            <a:tailEnd/>
          </a:ln>
        </p:spPr>
      </p:pic>
      <p:sp>
        <p:nvSpPr>
          <p:cNvPr id="5" name="Vague 4"/>
          <p:cNvSpPr/>
          <p:nvPr/>
        </p:nvSpPr>
        <p:spPr>
          <a:xfrm rot="10800000">
            <a:off x="2556429" y="2956237"/>
            <a:ext cx="4213850" cy="174289"/>
          </a:xfrm>
          <a:prstGeom prst="wave">
            <a:avLst>
              <a:gd name="adj1" fmla="val 20000"/>
              <a:gd name="adj2" fmla="val 0"/>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501498" y="3552904"/>
            <a:ext cx="3237989" cy="2970726"/>
          </a:xfrm>
          <a:prstGeom prst="homePlate">
            <a:avLst>
              <a:gd name="adj" fmla="val 23814"/>
            </a:avLst>
          </a:prstGeom>
          <a:ln>
            <a:solidFill>
              <a:schemeClr val="accent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285750" indent="-285750">
              <a:buFontTx/>
              <a:buChar char="-"/>
            </a:pPr>
            <a:r>
              <a:rPr lang="fr-FR" dirty="0" smtClean="0"/>
              <a:t>Elaboration </a:t>
            </a:r>
            <a:r>
              <a:rPr lang="fr-FR" dirty="0" smtClean="0"/>
              <a:t>de cycle pédagogique d’action </a:t>
            </a:r>
            <a:r>
              <a:rPr lang="fr-FR" dirty="0" smtClean="0"/>
              <a:t>éducative </a:t>
            </a:r>
            <a:r>
              <a:rPr lang="fr-FR" dirty="0" smtClean="0"/>
              <a:t>en faveur de </a:t>
            </a:r>
            <a:r>
              <a:rPr lang="fr-FR" dirty="0" smtClean="0"/>
              <a:t>l’EEDD</a:t>
            </a:r>
          </a:p>
          <a:p>
            <a:pPr marL="285750" indent="-285750">
              <a:buFontTx/>
              <a:buChar char="-"/>
            </a:pPr>
            <a:endParaRPr lang="fr-FR" dirty="0"/>
          </a:p>
          <a:p>
            <a:pPr marL="285750" indent="-285750">
              <a:buFontTx/>
              <a:buChar char="-"/>
            </a:pPr>
            <a:r>
              <a:rPr lang="fr-FR" dirty="0" smtClean="0"/>
              <a:t>Participation au manifestations territoriales d’EEDD</a:t>
            </a:r>
            <a:endParaRPr lang="fr-FR" dirty="0"/>
          </a:p>
        </p:txBody>
      </p:sp>
      <p:sp>
        <p:nvSpPr>
          <p:cNvPr id="8" name="Arrondir un rectangle avec un coin du même côté 7"/>
          <p:cNvSpPr/>
          <p:nvPr/>
        </p:nvSpPr>
        <p:spPr>
          <a:xfrm>
            <a:off x="3971498" y="3389133"/>
            <a:ext cx="5223894" cy="512558"/>
          </a:xfrm>
          <a:prstGeom prst="round2SameRect">
            <a:avLst/>
          </a:prstGeom>
          <a:solidFill>
            <a:schemeClr val="accent1">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smtClean="0"/>
              <a:t>3 programmes d’EEDD à disposition </a:t>
            </a:r>
            <a:endParaRPr lang="fr-FR" dirty="0"/>
          </a:p>
        </p:txBody>
      </p:sp>
      <p:sp>
        <p:nvSpPr>
          <p:cNvPr id="9" name="Rectangle 8"/>
          <p:cNvSpPr/>
          <p:nvPr/>
        </p:nvSpPr>
        <p:spPr>
          <a:xfrm>
            <a:off x="3971498" y="4067033"/>
            <a:ext cx="5223894" cy="2456597"/>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00050" indent="-400050" algn="ctr">
              <a:lnSpc>
                <a:spcPct val="200000"/>
              </a:lnSpc>
              <a:buFont typeface="+mj-lt"/>
              <a:buAutoNum type="romanUcPeriod"/>
            </a:pPr>
            <a:r>
              <a:rPr lang="fr-FR" dirty="0" smtClean="0">
                <a:solidFill>
                  <a:schemeClr val="tx1"/>
                </a:solidFill>
              </a:rPr>
              <a:t>Projet </a:t>
            </a:r>
            <a:r>
              <a:rPr lang="fr-FR" dirty="0" err="1" smtClean="0">
                <a:solidFill>
                  <a:schemeClr val="tx1"/>
                </a:solidFill>
              </a:rPr>
              <a:t>recyklarj</a:t>
            </a:r>
            <a:endParaRPr lang="fr-FR" dirty="0" smtClean="0">
              <a:solidFill>
                <a:schemeClr val="tx1"/>
              </a:solidFill>
            </a:endParaRPr>
          </a:p>
          <a:p>
            <a:pPr marL="400050" indent="-400050" algn="ctr">
              <a:lnSpc>
                <a:spcPct val="200000"/>
              </a:lnSpc>
              <a:buFont typeface="+mj-lt"/>
              <a:buAutoNum type="romanUcPeriod"/>
            </a:pPr>
            <a:r>
              <a:rPr lang="fr-FR" dirty="0" smtClean="0">
                <a:solidFill>
                  <a:schemeClr val="tx1"/>
                </a:solidFill>
              </a:rPr>
              <a:t>Un arbre dans ma ville</a:t>
            </a:r>
          </a:p>
          <a:p>
            <a:pPr marL="400050" indent="-400050" algn="ctr">
              <a:lnSpc>
                <a:spcPct val="200000"/>
              </a:lnSpc>
              <a:buFont typeface="+mj-lt"/>
              <a:buAutoNum type="romanUcPeriod"/>
            </a:pPr>
            <a:r>
              <a:rPr lang="fr-FR" dirty="0" smtClean="0">
                <a:solidFill>
                  <a:schemeClr val="tx1"/>
                </a:solidFill>
              </a:rPr>
              <a:t>Festival alimentaire </a:t>
            </a:r>
            <a:endParaRPr lang="fr-FR" dirty="0">
              <a:solidFill>
                <a:schemeClr val="tx1"/>
              </a:solidFill>
            </a:endParaRPr>
          </a:p>
        </p:txBody>
      </p:sp>
    </p:spTree>
    <p:extLst>
      <p:ext uri="{BB962C8B-B14F-4D97-AF65-F5344CB8AC3E}">
        <p14:creationId xmlns:p14="http://schemas.microsoft.com/office/powerpoint/2010/main" val="31738230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21870" y="0"/>
            <a:ext cx="3543322" cy="1589825"/>
          </a:xfrm>
          <a:prstGeom prst="rect">
            <a:avLst/>
          </a:prstGeom>
        </p:spPr>
      </p:pic>
      <p:sp>
        <p:nvSpPr>
          <p:cNvPr id="2" name="Titre 1"/>
          <p:cNvSpPr>
            <a:spLocks noGrp="1"/>
          </p:cNvSpPr>
          <p:nvPr>
            <p:ph type="title"/>
          </p:nvPr>
        </p:nvSpPr>
        <p:spPr>
          <a:xfrm>
            <a:off x="677334" y="1196454"/>
            <a:ext cx="8596668" cy="1320800"/>
          </a:xfrm>
        </p:spPr>
        <p:txBody>
          <a:bodyPr>
            <a:noAutofit/>
          </a:bodyPr>
          <a:lstStyle/>
          <a:p>
            <a:r>
              <a:rPr lang="fr-FR" sz="1800" dirty="0"/>
              <a:t>La transition citoyenne doit être concrète, elle correspond à des actions qui facilitent le confort de vie de chacun tout en protégeant les générations futures. </a:t>
            </a:r>
            <a:br>
              <a:rPr lang="fr-FR" sz="1800" dirty="0"/>
            </a:br>
            <a:r>
              <a:rPr lang="fr-FR" sz="1800" dirty="0"/>
              <a:t/>
            </a:r>
            <a:br>
              <a:rPr lang="fr-FR" sz="1800" dirty="0"/>
            </a:br>
            <a:r>
              <a:rPr lang="fr-FR" sz="1800" dirty="0"/>
              <a:t>Chacun peut participer, à son échelle et selon sa volonté afin de répondre aux formes de précarités et d’exclusion que la société actuelle produit.</a:t>
            </a:r>
            <a:br>
              <a:rPr lang="fr-FR" sz="1800" dirty="0"/>
            </a:br>
            <a:endParaRPr lang="fr-FR" sz="1800" dirty="0"/>
          </a:p>
        </p:txBody>
      </p:sp>
      <p:sp>
        <p:nvSpPr>
          <p:cNvPr id="3" name="Espace réservé du contenu 2"/>
          <p:cNvSpPr>
            <a:spLocks noGrp="1"/>
          </p:cNvSpPr>
          <p:nvPr>
            <p:ph idx="1"/>
          </p:nvPr>
        </p:nvSpPr>
        <p:spPr>
          <a:xfrm>
            <a:off x="677334" y="2774738"/>
            <a:ext cx="8596668" cy="4083262"/>
          </a:xfrm>
        </p:spPr>
        <p:txBody>
          <a:bodyPr>
            <a:normAutofit/>
          </a:bodyPr>
          <a:lstStyle/>
          <a:p>
            <a:r>
              <a:rPr lang="fr-FR" b="1" i="1" u="sng" dirty="0"/>
              <a:t>Pour rendre l’économie juste et efficace </a:t>
            </a:r>
            <a:r>
              <a:rPr lang="fr-FR" b="1" i="1" u="sng" dirty="0" smtClean="0"/>
              <a:t>:</a:t>
            </a:r>
          </a:p>
          <a:p>
            <a:r>
              <a:rPr lang="fr-FR" b="1" i="1" u="sng" dirty="0" smtClean="0"/>
              <a:t>Pour </a:t>
            </a:r>
            <a:r>
              <a:rPr lang="fr-FR" b="1" i="1" u="sng" dirty="0"/>
              <a:t>développer une finance solidaire </a:t>
            </a:r>
            <a:endParaRPr lang="fr-FR" b="1" i="1" u="sng" dirty="0" smtClean="0"/>
          </a:p>
          <a:p>
            <a:r>
              <a:rPr lang="fr-FR" b="1" i="1" u="sng" dirty="0" smtClean="0"/>
              <a:t>Pour </a:t>
            </a:r>
            <a:r>
              <a:rPr lang="fr-FR" b="1" i="1" u="sng" dirty="0"/>
              <a:t>encourager une agriculture responsable </a:t>
            </a:r>
            <a:endParaRPr lang="fr-FR" b="1" i="1" u="sng" dirty="0" smtClean="0"/>
          </a:p>
          <a:p>
            <a:r>
              <a:rPr lang="fr-FR" b="1" i="1" u="sng" dirty="0" smtClean="0"/>
              <a:t>Pour </a:t>
            </a:r>
            <a:r>
              <a:rPr lang="fr-FR" b="1" i="1" u="sng" dirty="0"/>
              <a:t>rendre l’alimentation saine </a:t>
            </a:r>
            <a:endParaRPr lang="fr-FR" b="1" i="1" u="sng" dirty="0" smtClean="0"/>
          </a:p>
          <a:p>
            <a:r>
              <a:rPr lang="fr-FR" b="1" i="1" u="sng" dirty="0" smtClean="0"/>
              <a:t>Pour </a:t>
            </a:r>
            <a:r>
              <a:rPr lang="fr-FR" b="1" i="1" u="sng" dirty="0"/>
              <a:t>avoir un modèle énergétique renouvelable </a:t>
            </a:r>
            <a:r>
              <a:rPr lang="fr-FR" b="1" i="1" u="sng" dirty="0" smtClean="0"/>
              <a:t>:</a:t>
            </a:r>
          </a:p>
          <a:p>
            <a:r>
              <a:rPr lang="fr-FR" dirty="0"/>
              <a:t>S’informer sur les réalités de l’économie </a:t>
            </a:r>
            <a:r>
              <a:rPr lang="fr-FR" dirty="0" smtClean="0"/>
              <a:t>actuelle</a:t>
            </a:r>
          </a:p>
          <a:p>
            <a:r>
              <a:rPr lang="fr-FR" dirty="0" smtClean="0"/>
              <a:t>Participer </a:t>
            </a:r>
            <a:r>
              <a:rPr lang="fr-FR" dirty="0"/>
              <a:t>à des actions de terrains et de </a:t>
            </a:r>
            <a:r>
              <a:rPr lang="fr-FR" dirty="0" smtClean="0"/>
              <a:t>visibilité</a:t>
            </a:r>
          </a:p>
          <a:p>
            <a:r>
              <a:rPr lang="fr-FR" dirty="0" smtClean="0"/>
              <a:t>Participer à des actions de sensibilisation à la solidarité et à la citoyenneté</a:t>
            </a:r>
            <a:endParaRPr lang="fr-FR" dirty="0"/>
          </a:p>
          <a:p>
            <a:r>
              <a:rPr lang="fr-FR" dirty="0"/>
              <a:t>Chacun peut participer à la vie d’un jardin partagé près de chez soi.</a:t>
            </a:r>
          </a:p>
          <a:p>
            <a:r>
              <a:rPr lang="fr-FR" dirty="0" smtClean="0"/>
              <a:t>,,,,,,,,,,,,,</a:t>
            </a:r>
            <a:endParaRPr lang="fr-FR" dirty="0"/>
          </a:p>
        </p:txBody>
      </p:sp>
    </p:spTree>
    <p:extLst>
      <p:ext uri="{BB962C8B-B14F-4D97-AF65-F5344CB8AC3E}">
        <p14:creationId xmlns:p14="http://schemas.microsoft.com/office/powerpoint/2010/main" val="5121067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649884" y="0"/>
            <a:ext cx="2542116" cy="1320800"/>
          </a:xfrm>
          <a:solidFill>
            <a:schemeClr val="bg1"/>
          </a:solidFill>
        </p:spPr>
        <p:txBody>
          <a:bodyPr/>
          <a:lstStyle/>
          <a:p>
            <a:r>
              <a:rPr lang="fr-FR" dirty="0" smtClean="0">
                <a:solidFill>
                  <a:schemeClr val="tx1"/>
                </a:solidFill>
              </a:rPr>
              <a:t>Echéancier </a:t>
            </a:r>
            <a:br>
              <a:rPr lang="fr-FR" dirty="0" smtClean="0">
                <a:solidFill>
                  <a:schemeClr val="tx1"/>
                </a:solidFill>
              </a:rPr>
            </a:br>
            <a:r>
              <a:rPr lang="fr-FR" dirty="0" smtClean="0">
                <a:solidFill>
                  <a:schemeClr val="tx1"/>
                </a:solidFill>
              </a:rPr>
              <a:t>2017-2018</a:t>
            </a:r>
            <a:endParaRPr lang="fr-FR" dirty="0">
              <a:solidFill>
                <a:schemeClr val="tx1"/>
              </a:solidFill>
            </a:endParaRPr>
          </a:p>
        </p:txBody>
      </p:sp>
      <p:sp>
        <p:nvSpPr>
          <p:cNvPr id="3" name="Espace réservé du contenu 2"/>
          <p:cNvSpPr>
            <a:spLocks noGrp="1"/>
          </p:cNvSpPr>
          <p:nvPr>
            <p:ph idx="1"/>
          </p:nvPr>
        </p:nvSpPr>
        <p:spPr>
          <a:xfrm>
            <a:off x="171450" y="105330"/>
            <a:ext cx="9478434" cy="6238320"/>
          </a:xfrm>
        </p:spPr>
        <p:txBody>
          <a:bodyPr>
            <a:normAutofit fontScale="92500" lnSpcReduction="20000"/>
          </a:bodyPr>
          <a:lstStyle/>
          <a:p>
            <a:endParaRPr lang="fr-FR" dirty="0" smtClean="0"/>
          </a:p>
          <a:p>
            <a:endParaRPr lang="fr-FR" dirty="0"/>
          </a:p>
          <a:p>
            <a:r>
              <a:rPr lang="fr-FR" sz="2800" dirty="0" smtClean="0"/>
              <a:t>Créer un rassemblement </a:t>
            </a:r>
            <a:r>
              <a:rPr lang="fr-FR" sz="2800" dirty="0">
                <a:solidFill>
                  <a:schemeClr val="accent5"/>
                </a:solidFill>
              </a:rPr>
              <a:t>23 septembre 2017 </a:t>
            </a:r>
            <a:r>
              <a:rPr lang="fr-FR" sz="2800" dirty="0" smtClean="0"/>
              <a:t>pour à la suite analyser et faire un diagnostique de l’EEDD en Martinique. </a:t>
            </a:r>
            <a:endParaRPr lang="fr-FR" sz="2800" dirty="0" smtClean="0">
              <a:solidFill>
                <a:schemeClr val="accent5"/>
              </a:solidFill>
            </a:endParaRPr>
          </a:p>
          <a:p>
            <a:r>
              <a:rPr lang="fr-FR" sz="2800" dirty="0"/>
              <a:t>Créer un </a:t>
            </a:r>
            <a:r>
              <a:rPr lang="fr-FR" sz="2800" dirty="0" smtClean="0"/>
              <a:t>référencier </a:t>
            </a:r>
            <a:r>
              <a:rPr lang="fr-FR" sz="2800" dirty="0"/>
              <a:t>de support pédagogiques des thématiques majeurs de l’EEDD spécifiques à la Martinique  </a:t>
            </a:r>
            <a:r>
              <a:rPr lang="fr-FR" sz="2800" dirty="0">
                <a:solidFill>
                  <a:schemeClr val="accent5"/>
                </a:solidFill>
              </a:rPr>
              <a:t>novembre 2017 à juin  2018</a:t>
            </a:r>
          </a:p>
          <a:p>
            <a:r>
              <a:rPr lang="fr-FR" sz="2800" dirty="0"/>
              <a:t>Sollicité la participation et l’engagement des acteurs politiques et institutionnels des territoires martiniquais dans  la </a:t>
            </a:r>
            <a:r>
              <a:rPr lang="fr-FR" sz="2800" dirty="0" smtClean="0"/>
              <a:t>mise </a:t>
            </a:r>
            <a:r>
              <a:rPr lang="fr-FR" sz="2800" dirty="0"/>
              <a:t>en place </a:t>
            </a:r>
            <a:r>
              <a:rPr lang="fr-FR" sz="2800" dirty="0" smtClean="0">
                <a:solidFill>
                  <a:srgbClr val="FF0000"/>
                </a:solidFill>
              </a:rPr>
              <a:t>des consultations territoriales </a:t>
            </a:r>
            <a:r>
              <a:rPr lang="fr-FR" sz="2800" dirty="0" smtClean="0"/>
              <a:t>et un CREED  </a:t>
            </a:r>
            <a:r>
              <a:rPr lang="fr-FR" sz="2800" dirty="0">
                <a:solidFill>
                  <a:schemeClr val="accent5"/>
                </a:solidFill>
              </a:rPr>
              <a:t>Fin 2017</a:t>
            </a:r>
          </a:p>
          <a:p>
            <a:r>
              <a:rPr lang="fr-FR" sz="2800" dirty="0" smtClean="0"/>
              <a:t>Mettre en place un forum de l EEDD pour et par les acteurs des territoires. </a:t>
            </a:r>
            <a:r>
              <a:rPr lang="fr-FR" sz="2800" dirty="0" smtClean="0">
                <a:solidFill>
                  <a:schemeClr val="accent5"/>
                </a:solidFill>
              </a:rPr>
              <a:t>MARS 2018</a:t>
            </a:r>
          </a:p>
          <a:p>
            <a:r>
              <a:rPr lang="fr-FR" sz="2800" dirty="0" smtClean="0"/>
              <a:t>Participer et représenter la Martinique au </a:t>
            </a:r>
            <a:r>
              <a:rPr lang="fr-FR" sz="2800" dirty="0" smtClean="0">
                <a:solidFill>
                  <a:srgbClr val="FF0000"/>
                </a:solidFill>
              </a:rPr>
              <a:t>4eme assises national de l’EEDD </a:t>
            </a:r>
            <a:r>
              <a:rPr lang="fr-FR" sz="2800" dirty="0" smtClean="0"/>
              <a:t>par l’élaboration d’une feuille de route pour la Martinique </a:t>
            </a:r>
          </a:p>
          <a:p>
            <a:endParaRPr lang="fr-FR" sz="2800" dirty="0"/>
          </a:p>
        </p:txBody>
      </p:sp>
      <p:sp>
        <p:nvSpPr>
          <p:cNvPr id="4" name="Vague 3"/>
          <p:cNvSpPr/>
          <p:nvPr/>
        </p:nvSpPr>
        <p:spPr>
          <a:xfrm rot="16200000">
            <a:off x="-3458381" y="3586391"/>
            <a:ext cx="6644720" cy="272041"/>
          </a:xfrm>
          <a:prstGeom prst="wave">
            <a:avLst>
              <a:gd name="adj1" fmla="val 20000"/>
              <a:gd name="adj2" fmla="val 194"/>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4728538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94440" y="479662"/>
            <a:ext cx="8596668" cy="1320800"/>
          </a:xfrm>
        </p:spPr>
        <p:txBody>
          <a:bodyPr>
            <a:normAutofit/>
          </a:bodyPr>
          <a:lstStyle/>
          <a:p>
            <a:r>
              <a:rPr lang="fr-FR" sz="6000" dirty="0" smtClean="0"/>
              <a:t>Merci pour votre </a:t>
            </a:r>
            <a:r>
              <a:rPr lang="fr-FR" sz="6000" dirty="0" smtClean="0"/>
              <a:t>part</a:t>
            </a:r>
            <a:endParaRPr lang="fr-FR" sz="6000" dirty="0"/>
          </a:p>
        </p:txBody>
      </p:sp>
      <p:sp>
        <p:nvSpPr>
          <p:cNvPr id="3" name="Espace réservé du contenu 2"/>
          <p:cNvSpPr>
            <a:spLocks noGrp="1"/>
          </p:cNvSpPr>
          <p:nvPr>
            <p:ph idx="1"/>
          </p:nvPr>
        </p:nvSpPr>
        <p:spPr>
          <a:xfrm>
            <a:off x="694440" y="2702256"/>
            <a:ext cx="8925636" cy="2579428"/>
          </a:xfrm>
        </p:spPr>
        <p:txBody>
          <a:bodyPr>
            <a:noAutofit/>
          </a:bodyPr>
          <a:lstStyle/>
          <a:p>
            <a:r>
              <a:rPr lang="fr-FR" sz="4400" dirty="0" smtClean="0"/>
              <a:t>Rejoignez nous le 23 novembre p</a:t>
            </a:r>
            <a:r>
              <a:rPr lang="fr-FR" sz="4400" dirty="0" smtClean="0"/>
              <a:t>our le 1er comité de pilotage des assises.</a:t>
            </a:r>
            <a:endParaRPr lang="fr-FR" sz="4400" dirty="0"/>
          </a:p>
        </p:txBody>
      </p:sp>
    </p:spTree>
    <p:extLst>
      <p:ext uri="{BB962C8B-B14F-4D97-AF65-F5344CB8AC3E}">
        <p14:creationId xmlns:p14="http://schemas.microsoft.com/office/powerpoint/2010/main" val="36107036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52550" y="390952"/>
            <a:ext cx="5124624" cy="1113998"/>
          </a:xfrm>
        </p:spPr>
        <p:txBody>
          <a:bodyPr/>
          <a:lstStyle/>
          <a:p>
            <a:r>
              <a:rPr lang="fr-FR" dirty="0" smtClean="0">
                <a:solidFill>
                  <a:schemeClr val="accent6">
                    <a:lumMod val="75000"/>
                  </a:schemeClr>
                </a:solidFill>
              </a:rPr>
              <a:t>Valeurs du réseau</a:t>
            </a:r>
            <a:endParaRPr lang="fr-FR" dirty="0">
              <a:solidFill>
                <a:schemeClr val="accent6">
                  <a:lumMod val="75000"/>
                </a:schemeClr>
              </a:solidFill>
            </a:endParaRPr>
          </a:p>
        </p:txBody>
      </p:sp>
      <p:sp>
        <p:nvSpPr>
          <p:cNvPr id="3" name="Espace réservé du contenu 2"/>
          <p:cNvSpPr>
            <a:spLocks noGrp="1"/>
          </p:cNvSpPr>
          <p:nvPr>
            <p:ph idx="1"/>
          </p:nvPr>
        </p:nvSpPr>
        <p:spPr>
          <a:xfrm>
            <a:off x="628650" y="1504950"/>
            <a:ext cx="8645352" cy="5029199"/>
          </a:xfrm>
        </p:spPr>
        <p:txBody>
          <a:bodyPr>
            <a:normAutofit fontScale="92500" lnSpcReduction="10000"/>
          </a:bodyPr>
          <a:lstStyle/>
          <a:p>
            <a:r>
              <a:rPr lang="fr-FR" sz="2600" dirty="0" smtClean="0"/>
              <a:t>il </a:t>
            </a:r>
            <a:r>
              <a:rPr lang="fr-FR" sz="2600" dirty="0"/>
              <a:t>s'agit d'un projet de nature sociale et culturelle qui s’inscrit dans le champ éducatif et </a:t>
            </a:r>
            <a:r>
              <a:rPr lang="fr-FR" sz="2600" dirty="0" smtClean="0"/>
              <a:t>sociétal. </a:t>
            </a:r>
            <a:r>
              <a:rPr lang="fr-FR" sz="2600" dirty="0"/>
              <a:t>Il repose sur une démarche collective pour faire avancer des idées, des façons de voir, des pratiques et peut-être au-delà, une certaine vision de notre avenir individuel et collectif.</a:t>
            </a:r>
          </a:p>
          <a:p>
            <a:r>
              <a:rPr lang="fr-FR" sz="2600" dirty="0"/>
              <a:t>Une spécificité qui a permis de construire un univers de pratiques qui mettent en </a:t>
            </a:r>
            <a:r>
              <a:rPr lang="fr-FR" sz="2600" dirty="0" smtClean="0"/>
              <a:t>œuvre </a:t>
            </a:r>
            <a:r>
              <a:rPr lang="fr-FR" sz="2600" dirty="0"/>
              <a:t>différentes formes d’expression militante et conviviale, de gestion et d’innovation pédagogique. </a:t>
            </a:r>
            <a:endParaRPr lang="fr-FR" sz="2600" dirty="0" smtClean="0"/>
          </a:p>
          <a:p>
            <a:r>
              <a:rPr lang="fr-FR" sz="2600" dirty="0" smtClean="0"/>
              <a:t>Ainsi </a:t>
            </a:r>
            <a:r>
              <a:rPr lang="fr-FR" sz="2600" dirty="0"/>
              <a:t>les acteurs de l'EE participent au dialogue civil et à la cohésion sociale. L’impact économique de l’EE est considérable aussi bien en termes de bénévolat que d’emplois salariés.</a:t>
            </a:r>
          </a:p>
          <a:p>
            <a:endParaRPr lang="fr-FR" dirty="0"/>
          </a:p>
        </p:txBody>
      </p:sp>
    </p:spTree>
    <p:extLst>
      <p:ext uri="{BB962C8B-B14F-4D97-AF65-F5344CB8AC3E}">
        <p14:creationId xmlns:p14="http://schemas.microsoft.com/office/powerpoint/2010/main" val="16246251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2492" y="186520"/>
            <a:ext cx="8596668" cy="1320800"/>
          </a:xfrm>
        </p:spPr>
        <p:txBody>
          <a:bodyPr/>
          <a:lstStyle/>
          <a:p>
            <a:r>
              <a:rPr lang="fr-FR" sz="3200" dirty="0"/>
              <a:t>ORIENTATIONS  DU GRAINE</a:t>
            </a:r>
            <a:r>
              <a:rPr lang="fr-FR" b="1" dirty="0" smtClean="0">
                <a:ln w="28575">
                  <a:solidFill>
                    <a:sysClr val="windowText" lastClr="000000"/>
                  </a:solidFill>
                  <a:prstDash val="solid"/>
                </a:ln>
                <a:solidFill>
                  <a:schemeClr val="accent3">
                    <a:lumMod val="40000"/>
                    <a:lumOff val="60000"/>
                  </a:schemeClr>
                </a:solidFill>
                <a:latin typeface="Cooper Black" panose="0208090404030B020404" pitchFamily="18" charset="0"/>
              </a:rPr>
              <a:t/>
            </a:r>
            <a:br>
              <a:rPr lang="fr-FR" b="1" dirty="0" smtClean="0">
                <a:ln w="28575">
                  <a:solidFill>
                    <a:sysClr val="windowText" lastClr="000000"/>
                  </a:solidFill>
                  <a:prstDash val="solid"/>
                </a:ln>
                <a:solidFill>
                  <a:schemeClr val="accent3">
                    <a:lumMod val="40000"/>
                    <a:lumOff val="60000"/>
                  </a:schemeClr>
                </a:solidFill>
                <a:latin typeface="Cooper Black" panose="0208090404030B020404" pitchFamily="18" charset="0"/>
              </a:rPr>
            </a:br>
            <a:r>
              <a:rPr lang="fr-FR" sz="1400" dirty="0" smtClean="0">
                <a:ln w="0"/>
                <a:solidFill>
                  <a:schemeClr val="accent2"/>
                </a:solidFill>
                <a:latin typeface="Arial Rounded MT Bold" panose="020F0704030504030204" pitchFamily="34" charset="0"/>
              </a:rPr>
              <a:t>DEFINI DANS SON PROJET SOCIAL </a:t>
            </a:r>
            <a:r>
              <a:rPr lang="fr-FR" sz="4400" dirty="0" smtClean="0">
                <a:ln w="0"/>
                <a:solidFill>
                  <a:schemeClr val="accent2"/>
                </a:solidFill>
                <a:latin typeface="Arial Rounded MT Bold" panose="020F0704030504030204" pitchFamily="34" charset="0"/>
              </a:rPr>
              <a:t> </a:t>
            </a:r>
            <a:endParaRPr lang="fr-FR" sz="4400" dirty="0">
              <a:ln w="28575">
                <a:solidFill>
                  <a:sysClr val="windowText" lastClr="000000"/>
                </a:solidFill>
                <a:prstDash val="solid"/>
              </a:ln>
              <a:solidFill>
                <a:schemeClr val="accent2"/>
              </a:solidFill>
              <a:latin typeface="Arial Rounded MT Bold" panose="020F0704030504030204" pitchFamily="34" charset="0"/>
            </a:endParaRPr>
          </a:p>
        </p:txBody>
      </p:sp>
      <p:sp>
        <p:nvSpPr>
          <p:cNvPr id="3" name="Espace réservé du contenu 2"/>
          <p:cNvSpPr>
            <a:spLocks noGrp="1"/>
          </p:cNvSpPr>
          <p:nvPr>
            <p:ph idx="1"/>
          </p:nvPr>
        </p:nvSpPr>
        <p:spPr>
          <a:xfrm>
            <a:off x="322492" y="1507320"/>
            <a:ext cx="8596668" cy="3880773"/>
          </a:xfrm>
        </p:spPr>
        <p:txBody>
          <a:bodyPr>
            <a:normAutofit fontScale="92500" lnSpcReduction="10000"/>
          </a:bodyPr>
          <a:lstStyle/>
          <a:p>
            <a:pPr lvl="0"/>
            <a:r>
              <a:rPr lang="fr-FR" sz="2400" b="1" i="1" dirty="0"/>
              <a:t>Axe 1: Rassembler, accompagner, informer, former les acteurs de </a:t>
            </a:r>
            <a:r>
              <a:rPr lang="fr-FR" sz="2400" b="1" i="1" dirty="0" smtClean="0"/>
              <a:t>l’EEDD</a:t>
            </a:r>
          </a:p>
          <a:p>
            <a:pPr lvl="0"/>
            <a:endParaRPr lang="fr-FR" sz="2400" dirty="0"/>
          </a:p>
          <a:p>
            <a:pPr lvl="0"/>
            <a:r>
              <a:rPr lang="fr-FR" sz="2400" b="1" i="1" dirty="0"/>
              <a:t>Axe 2: Organiser, structurer et animer le réseau des acteurs de </a:t>
            </a:r>
            <a:r>
              <a:rPr lang="fr-FR" sz="2400" b="1" i="1" dirty="0" smtClean="0"/>
              <a:t>l’EEDD</a:t>
            </a:r>
          </a:p>
          <a:p>
            <a:pPr lvl="0"/>
            <a:endParaRPr lang="fr-FR" sz="2400" dirty="0"/>
          </a:p>
          <a:p>
            <a:pPr lvl="0"/>
            <a:r>
              <a:rPr lang="fr-FR" sz="2400" b="1" i="1" dirty="0"/>
              <a:t>Axe 3 : Élaborer de nouvelles dynamiques avec les acteurs politiques et institutionnels et suivre leur </a:t>
            </a:r>
            <a:r>
              <a:rPr lang="fr-FR" sz="2400" b="1" i="1" dirty="0" smtClean="0"/>
              <a:t>développement</a:t>
            </a:r>
          </a:p>
          <a:p>
            <a:pPr lvl="0"/>
            <a:endParaRPr lang="fr-FR" sz="2400" dirty="0"/>
          </a:p>
          <a:p>
            <a:pPr lvl="0"/>
            <a:r>
              <a:rPr lang="fr-FR" sz="2400" b="1" i="1" dirty="0"/>
              <a:t>Axe 4 : Encourager, promouvoir et faire progresser l’EEDD</a:t>
            </a:r>
            <a:endParaRPr lang="fr-FR" sz="2400" dirty="0"/>
          </a:p>
          <a:p>
            <a:pPr marL="0" indent="0">
              <a:buNone/>
            </a:pPr>
            <a:endParaRPr lang="fr-FR" dirty="0"/>
          </a:p>
        </p:txBody>
      </p:sp>
      <p:sp>
        <p:nvSpPr>
          <p:cNvPr id="4" name="Flèche vers le bas 3"/>
          <p:cNvSpPr/>
          <p:nvPr/>
        </p:nvSpPr>
        <p:spPr>
          <a:xfrm>
            <a:off x="1801504" y="5677469"/>
            <a:ext cx="5431809" cy="102358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ln w="0"/>
                <a:solidFill>
                  <a:schemeClr val="tx1"/>
                </a:solidFill>
                <a:effectLst>
                  <a:outerShdw blurRad="38100" dist="19050" dir="2700000" algn="tl" rotWithShape="0">
                    <a:schemeClr val="dk1">
                      <a:alpha val="40000"/>
                    </a:schemeClr>
                  </a:outerShdw>
                </a:effectLst>
              </a:rPr>
              <a:t>Déclinées en trois actions</a:t>
            </a:r>
            <a:endParaRPr lang="fr-FR"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1261210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La TRANSITION par l’EDUCATION</a:t>
            </a:r>
            <a:br>
              <a:rPr lang="fr-FR" dirty="0"/>
            </a:br>
            <a:r>
              <a:rPr lang="fr-FR" dirty="0"/>
              <a:t>Consultations Territoriales</a:t>
            </a:r>
            <a:br>
              <a:rPr lang="fr-FR" dirty="0"/>
            </a:br>
            <a:endParaRPr lang="fr-FR" dirty="0"/>
          </a:p>
        </p:txBody>
      </p:sp>
      <p:sp>
        <p:nvSpPr>
          <p:cNvPr id="3" name="Espace réservé du contenu 2"/>
          <p:cNvSpPr>
            <a:spLocks noGrp="1"/>
          </p:cNvSpPr>
          <p:nvPr>
            <p:ph idx="1"/>
          </p:nvPr>
        </p:nvSpPr>
        <p:spPr/>
        <p:txBody>
          <a:bodyPr/>
          <a:lstStyle/>
          <a:p>
            <a:pPr lvl="0"/>
            <a:r>
              <a:rPr lang="fr-FR" dirty="0" smtClean="0"/>
              <a:t>Valorisation </a:t>
            </a:r>
            <a:r>
              <a:rPr lang="fr-FR" dirty="0"/>
              <a:t>et promotion des acteurs du DD  //  Animation du réseau </a:t>
            </a:r>
            <a:r>
              <a:rPr lang="fr-FR" dirty="0" smtClean="0"/>
              <a:t>GRAINE</a:t>
            </a:r>
          </a:p>
          <a:p>
            <a:pPr lvl="0"/>
            <a:endParaRPr lang="fr-FR" dirty="0"/>
          </a:p>
          <a:p>
            <a:pPr lvl="0"/>
            <a:r>
              <a:rPr lang="fr-FR" dirty="0"/>
              <a:t>Référencement des acteurs par circonscriptions afin d’identifier un référent pour les « consultations citoyennes </a:t>
            </a:r>
            <a:r>
              <a:rPr lang="fr-FR" dirty="0" smtClean="0"/>
              <a:t>»</a:t>
            </a:r>
          </a:p>
          <a:p>
            <a:pPr lvl="0"/>
            <a:endParaRPr lang="fr-FR" dirty="0"/>
          </a:p>
          <a:p>
            <a:pPr lvl="0"/>
            <a:r>
              <a:rPr lang="fr-FR" dirty="0"/>
              <a:t>Echange de pratique réseau  //   Constitution annuaire de compétence  éducatif réseau GRAINE</a:t>
            </a:r>
          </a:p>
          <a:p>
            <a:endParaRPr lang="fr-FR" dirty="0"/>
          </a:p>
        </p:txBody>
      </p:sp>
    </p:spTree>
    <p:extLst>
      <p:ext uri="{BB962C8B-B14F-4D97-AF65-F5344CB8AC3E}">
        <p14:creationId xmlns:p14="http://schemas.microsoft.com/office/powerpoint/2010/main" val="40698574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72617" y="200168"/>
            <a:ext cx="8596668" cy="1320800"/>
          </a:xfrm>
        </p:spPr>
        <p:txBody>
          <a:bodyPr/>
          <a:lstStyle/>
          <a:p>
            <a:r>
              <a:rPr lang="fr-FR" dirty="0" smtClean="0"/>
              <a:t>Consultation et accompagnement territoriales </a:t>
            </a:r>
            <a:endParaRPr lang="fr-FR" dirty="0"/>
          </a:p>
        </p:txBody>
      </p:sp>
      <p:pic>
        <p:nvPicPr>
          <p:cNvPr id="7" name="Espace réservé du contenu 6"/>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5890" y="1520968"/>
            <a:ext cx="4292041" cy="3480286"/>
          </a:xfrm>
        </p:spPr>
      </p:pic>
      <p:sp>
        <p:nvSpPr>
          <p:cNvPr id="8" name="Rectangle à coins arrondis 7"/>
          <p:cNvSpPr/>
          <p:nvPr/>
        </p:nvSpPr>
        <p:spPr>
          <a:xfrm>
            <a:off x="4217158" y="1122150"/>
            <a:ext cx="5445457" cy="4673838"/>
          </a:xfrm>
          <a:prstGeom prst="roundRect">
            <a:avLst/>
          </a:prstGeom>
          <a:solidFill>
            <a:schemeClr val="accent1">
              <a:lumMod val="20000"/>
              <a:lumOff val="8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ct val="200000"/>
              </a:lnSpc>
              <a:buFontTx/>
              <a:buChar char="-"/>
            </a:pPr>
            <a:r>
              <a:rPr lang="fr-FR" dirty="0" smtClean="0">
                <a:solidFill>
                  <a:schemeClr val="tx1"/>
                </a:solidFill>
              </a:rPr>
              <a:t>Découpage territoriale par circonscription</a:t>
            </a:r>
          </a:p>
          <a:p>
            <a:pPr marL="285750" indent="-285750">
              <a:lnSpc>
                <a:spcPct val="200000"/>
              </a:lnSpc>
              <a:buFontTx/>
              <a:buChar char="-"/>
            </a:pPr>
            <a:r>
              <a:rPr lang="fr-FR" dirty="0">
                <a:solidFill>
                  <a:schemeClr val="tx1"/>
                </a:solidFill>
              </a:rPr>
              <a:t>Ident</a:t>
            </a:r>
            <a:r>
              <a:rPr lang="fr-FR" dirty="0" smtClean="0">
                <a:solidFill>
                  <a:schemeClr val="tx1"/>
                </a:solidFill>
              </a:rPr>
              <a:t>ifications </a:t>
            </a:r>
            <a:r>
              <a:rPr lang="fr-FR" dirty="0">
                <a:solidFill>
                  <a:schemeClr val="tx1"/>
                </a:solidFill>
              </a:rPr>
              <a:t>des acteurs d’EEDD </a:t>
            </a:r>
            <a:endParaRPr lang="fr-FR" dirty="0" smtClean="0">
              <a:solidFill>
                <a:schemeClr val="tx1"/>
              </a:solidFill>
            </a:endParaRPr>
          </a:p>
          <a:p>
            <a:pPr marL="285750" indent="-285750">
              <a:lnSpc>
                <a:spcPct val="200000"/>
              </a:lnSpc>
              <a:buFontTx/>
              <a:buChar char="-"/>
            </a:pPr>
            <a:r>
              <a:rPr lang="fr-FR" dirty="0" smtClean="0">
                <a:solidFill>
                  <a:schemeClr val="tx1"/>
                </a:solidFill>
              </a:rPr>
              <a:t>Soutient au diagnostique territorial</a:t>
            </a:r>
          </a:p>
          <a:p>
            <a:pPr marL="285750" indent="-285750">
              <a:lnSpc>
                <a:spcPct val="200000"/>
              </a:lnSpc>
              <a:buFontTx/>
              <a:buChar char="-"/>
            </a:pPr>
            <a:r>
              <a:rPr lang="fr-FR" dirty="0" smtClean="0">
                <a:solidFill>
                  <a:schemeClr val="tx1"/>
                </a:solidFill>
              </a:rPr>
              <a:t>Proposition d’accompagnement de projet</a:t>
            </a:r>
          </a:p>
          <a:p>
            <a:pPr marL="285750" indent="-285750">
              <a:lnSpc>
                <a:spcPct val="200000"/>
              </a:lnSpc>
              <a:buFontTx/>
              <a:buChar char="-"/>
            </a:pPr>
            <a:r>
              <a:rPr lang="fr-FR" dirty="0" smtClean="0">
                <a:solidFill>
                  <a:schemeClr val="tx1"/>
                </a:solidFill>
              </a:rPr>
              <a:t>Ouverture au module de formation</a:t>
            </a:r>
          </a:p>
          <a:p>
            <a:pPr marL="285750" indent="-285750">
              <a:buFontTx/>
              <a:buChar char="-"/>
            </a:pPr>
            <a:endParaRPr lang="fr-FR" dirty="0">
              <a:solidFill>
                <a:schemeClr val="tx1"/>
              </a:solidFill>
            </a:endParaRPr>
          </a:p>
        </p:txBody>
      </p:sp>
    </p:spTree>
    <p:extLst>
      <p:ext uri="{BB962C8B-B14F-4D97-AF65-F5344CB8AC3E}">
        <p14:creationId xmlns:p14="http://schemas.microsoft.com/office/powerpoint/2010/main" val="29074169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PROGRAMME DE MUTUALISATION DES ACTIVITES </a:t>
            </a:r>
            <a:r>
              <a:rPr lang="fr-FR" dirty="0" smtClean="0"/>
              <a:t>D’EEDD</a:t>
            </a:r>
            <a:r>
              <a:rPr lang="fr-FR" dirty="0"/>
              <a:t/>
            </a:r>
            <a:br>
              <a:rPr lang="fr-FR" dirty="0"/>
            </a:br>
            <a:endParaRPr lang="fr-FR" dirty="0"/>
          </a:p>
        </p:txBody>
      </p:sp>
      <p:sp>
        <p:nvSpPr>
          <p:cNvPr id="3" name="Espace réservé du contenu 2"/>
          <p:cNvSpPr>
            <a:spLocks noGrp="1"/>
          </p:cNvSpPr>
          <p:nvPr>
            <p:ph idx="1"/>
          </p:nvPr>
        </p:nvSpPr>
        <p:spPr/>
        <p:txBody>
          <a:bodyPr/>
          <a:lstStyle/>
          <a:p>
            <a:pPr>
              <a:buFont typeface="+mj-lt"/>
              <a:buAutoNum type="arabicPeriod"/>
            </a:pPr>
            <a:r>
              <a:rPr lang="fr-FR" dirty="0"/>
              <a:t>Favoriser le déploiement d’action populaire pour une éducation à l’environnement,</a:t>
            </a:r>
          </a:p>
          <a:p>
            <a:pPr marL="457200" indent="-457200">
              <a:buFont typeface="+mj-lt"/>
              <a:buAutoNum type="arabicPeriod"/>
            </a:pPr>
            <a:endParaRPr lang="fr-FR" sz="1050" dirty="0"/>
          </a:p>
          <a:p>
            <a:pPr>
              <a:buFont typeface="+mj-lt"/>
              <a:buAutoNum type="arabicPeriod"/>
            </a:pPr>
            <a:r>
              <a:rPr lang="fr-FR" dirty="0"/>
              <a:t>Coordonner et établir une analyse efficiente des animations pédagogique lors des  manifestations,</a:t>
            </a:r>
          </a:p>
          <a:p>
            <a:pPr marL="457200" indent="-457200">
              <a:buFont typeface="+mj-lt"/>
              <a:buAutoNum type="arabicPeriod"/>
            </a:pPr>
            <a:endParaRPr lang="fr-FR" sz="1050" dirty="0"/>
          </a:p>
          <a:p>
            <a:pPr>
              <a:buFont typeface="+mj-lt"/>
              <a:buAutoNum type="arabicPeriod"/>
            </a:pPr>
            <a:r>
              <a:rPr lang="fr-FR" dirty="0"/>
              <a:t>Elaboration d’un catalogue d’activités sur les 6 thématiques prépondérantes des réseaux d’EEDD</a:t>
            </a:r>
          </a:p>
          <a:p>
            <a:endParaRPr lang="fr-FR" dirty="0"/>
          </a:p>
        </p:txBody>
      </p:sp>
    </p:spTree>
    <p:extLst>
      <p:ext uri="{BB962C8B-B14F-4D97-AF65-F5344CB8AC3E}">
        <p14:creationId xmlns:p14="http://schemas.microsoft.com/office/powerpoint/2010/main" val="10156721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5323" y="391236"/>
            <a:ext cx="8596668" cy="850710"/>
          </a:xfrm>
        </p:spPr>
        <p:txBody>
          <a:bodyPr/>
          <a:lstStyle/>
          <a:p>
            <a:r>
              <a:rPr lang="fr-FR" dirty="0" smtClean="0"/>
              <a:t>Organisation et structurations</a:t>
            </a:r>
            <a:endParaRPr lang="fr-FR" dirty="0"/>
          </a:p>
        </p:txBody>
      </p:sp>
      <p:sp>
        <p:nvSpPr>
          <p:cNvPr id="3" name="Espace réservé du contenu 2"/>
          <p:cNvSpPr>
            <a:spLocks noGrp="1"/>
          </p:cNvSpPr>
          <p:nvPr>
            <p:ph idx="1"/>
          </p:nvPr>
        </p:nvSpPr>
        <p:spPr>
          <a:xfrm>
            <a:off x="0" y="1729091"/>
            <a:ext cx="6080426" cy="3880773"/>
          </a:xfrm>
        </p:spPr>
        <p:txBody>
          <a:bodyPr/>
          <a:lstStyle/>
          <a:p>
            <a:r>
              <a:rPr lang="fr-FR" dirty="0" smtClean="0"/>
              <a:t>Un site exceptionnelle mis a disposition pour le déploiement d’activités de prévention de sensibilisation  et d’animation autour du développement durable.</a:t>
            </a:r>
          </a:p>
          <a:p>
            <a:r>
              <a:rPr lang="fr-FR" dirty="0" smtClean="0"/>
              <a:t>Développement de programme et d’accueil éducatif sur l’EEDD,</a:t>
            </a:r>
          </a:p>
          <a:p>
            <a:r>
              <a:rPr lang="fr-FR" dirty="0" smtClean="0"/>
              <a:t>Mise </a:t>
            </a:r>
            <a:r>
              <a:rPr lang="fr-FR" dirty="0"/>
              <a:t>à</a:t>
            </a:r>
            <a:r>
              <a:rPr lang="fr-FR" dirty="0" smtClean="0"/>
              <a:t> disposition d’outil et d’animation d’EEDD,</a:t>
            </a:r>
          </a:p>
          <a:p>
            <a:r>
              <a:rPr lang="fr-FR" dirty="0" smtClean="0"/>
              <a:t>Favoriser la transmission d’action Eco-citoyenne </a:t>
            </a:r>
          </a:p>
          <a:p>
            <a:r>
              <a:rPr lang="fr-FR" dirty="0" smtClean="0"/>
              <a:t>L’ambition de sollicité le label CPIE par notre thématique; Education, essence de transition.</a:t>
            </a:r>
          </a:p>
          <a:p>
            <a:endParaRPr lang="fr-FR"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80426" y="2158097"/>
            <a:ext cx="4535910" cy="3022759"/>
          </a:xfrm>
          <a:prstGeom prst="rect">
            <a:avLst/>
          </a:prstGeom>
        </p:spPr>
      </p:pic>
    </p:spTree>
    <p:extLst>
      <p:ext uri="{BB962C8B-B14F-4D97-AF65-F5344CB8AC3E}">
        <p14:creationId xmlns:p14="http://schemas.microsoft.com/office/powerpoint/2010/main" val="12898147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Préparation et élaboration d’un CREEDD </a:t>
            </a:r>
            <a:r>
              <a:rPr lang="fr-FR" b="1" dirty="0" smtClean="0"/>
              <a:t>4emme </a:t>
            </a:r>
            <a:r>
              <a:rPr lang="fr-FR" b="1" dirty="0"/>
              <a:t>assise National de l’EEDD </a:t>
            </a:r>
            <a:r>
              <a:rPr lang="fr-FR" dirty="0"/>
              <a:t/>
            </a:r>
            <a:br>
              <a:rPr lang="fr-FR" dirty="0"/>
            </a:br>
            <a:r>
              <a:rPr lang="fr-FR" dirty="0"/>
              <a:t/>
            </a:r>
            <a:br>
              <a:rPr lang="fr-FR" dirty="0"/>
            </a:br>
            <a:endParaRPr lang="fr-FR" dirty="0"/>
          </a:p>
        </p:txBody>
      </p:sp>
      <p:sp>
        <p:nvSpPr>
          <p:cNvPr id="3" name="Espace réservé du contenu 2"/>
          <p:cNvSpPr>
            <a:spLocks noGrp="1"/>
          </p:cNvSpPr>
          <p:nvPr>
            <p:ph idx="1"/>
          </p:nvPr>
        </p:nvSpPr>
        <p:spPr>
          <a:xfrm>
            <a:off x="677334" y="1696565"/>
            <a:ext cx="8596668" cy="3880773"/>
          </a:xfrm>
        </p:spPr>
        <p:txBody>
          <a:bodyPr/>
          <a:lstStyle/>
          <a:p>
            <a:pPr marL="0" indent="0">
              <a:buNone/>
            </a:pPr>
            <a:endParaRPr lang="fr-FR" dirty="0"/>
          </a:p>
          <a:p>
            <a:r>
              <a:rPr lang="fr-FR" dirty="0"/>
              <a:t>Œuvrer  à l’organisation et la structuration de l’EEDD sur le </a:t>
            </a:r>
            <a:r>
              <a:rPr lang="fr-FR" dirty="0" smtClean="0"/>
              <a:t>territoire</a:t>
            </a:r>
          </a:p>
          <a:p>
            <a:endParaRPr lang="fr-FR" dirty="0"/>
          </a:p>
          <a:p>
            <a:r>
              <a:rPr lang="fr-FR" dirty="0"/>
              <a:t>Susciter l’intérêt d’une participation collective économique </a:t>
            </a:r>
            <a:r>
              <a:rPr lang="fr-FR" dirty="0" smtClean="0"/>
              <a:t>durable</a:t>
            </a:r>
          </a:p>
          <a:p>
            <a:endParaRPr lang="fr-FR" dirty="0"/>
          </a:p>
          <a:p>
            <a:pPr lvl="0"/>
            <a:r>
              <a:rPr lang="fr-FR" dirty="0" smtClean="0"/>
              <a:t>Appel </a:t>
            </a:r>
            <a:r>
              <a:rPr lang="fr-FR" dirty="0"/>
              <a:t>à participation au CREEDD //  Création du CREEDD  (</a:t>
            </a:r>
            <a:r>
              <a:rPr lang="fr-FR" b="1" dirty="0"/>
              <a:t>Comité Régional de l’EEDD</a:t>
            </a:r>
            <a:r>
              <a:rPr lang="fr-FR" dirty="0"/>
              <a:t>)</a:t>
            </a:r>
          </a:p>
          <a:p>
            <a:pPr lvl="0"/>
            <a:endParaRPr lang="fr-FR" dirty="0"/>
          </a:p>
          <a:p>
            <a:pPr lvl="0"/>
            <a:r>
              <a:rPr lang="fr-FR" dirty="0"/>
              <a:t>Etudes et Conclusion du forum territoriale de l’EEDD</a:t>
            </a:r>
            <a:r>
              <a:rPr lang="fr-FR" dirty="0" smtClean="0"/>
              <a:t>.</a:t>
            </a:r>
          </a:p>
          <a:p>
            <a:pPr lvl="0"/>
            <a:endParaRPr lang="fr-FR" dirty="0"/>
          </a:p>
          <a:p>
            <a:pPr lvl="0"/>
            <a:endParaRPr lang="fr-FR" dirty="0"/>
          </a:p>
          <a:p>
            <a:endParaRPr lang="fr-FR" dirty="0"/>
          </a:p>
        </p:txBody>
      </p:sp>
    </p:spTree>
    <p:extLst>
      <p:ext uri="{BB962C8B-B14F-4D97-AF65-F5344CB8AC3E}">
        <p14:creationId xmlns:p14="http://schemas.microsoft.com/office/powerpoint/2010/main" val="28037151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58284" y="0"/>
            <a:ext cx="8596668" cy="1320800"/>
          </a:xfrm>
        </p:spPr>
        <p:txBody>
          <a:bodyPr>
            <a:normAutofit fontScale="90000"/>
          </a:bodyPr>
          <a:lstStyle/>
          <a:p>
            <a:r>
              <a:rPr lang="fr-FR" dirty="0" smtClean="0"/>
              <a:t>LE GRAINE </a:t>
            </a:r>
            <a:r>
              <a:rPr lang="fr-FR" sz="1600" dirty="0"/>
              <a:t>(groupe </a:t>
            </a:r>
            <a:r>
              <a:rPr lang="fr-FR" sz="1600" dirty="0" smtClean="0"/>
              <a:t>régional d’animation et d’initiation à l’environnement)</a:t>
            </a:r>
            <a:r>
              <a:rPr lang="fr-FR" dirty="0" smtClean="0"/>
              <a:t/>
            </a:r>
            <a:br>
              <a:rPr lang="fr-FR" dirty="0" smtClean="0"/>
            </a:br>
            <a:r>
              <a:rPr lang="fr-FR" dirty="0" smtClean="0"/>
              <a:t>un acteur engagé dans les réseaux d’EEDD</a:t>
            </a:r>
            <a:endParaRPr lang="fr-FR" dirty="0"/>
          </a:p>
        </p:txBody>
      </p:sp>
      <p:pic>
        <p:nvPicPr>
          <p:cNvPr id="4" name="Espace réservé du conten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2352" y="1320800"/>
            <a:ext cx="4339706" cy="3572602"/>
          </a:xfrm>
        </p:spPr>
      </p:pic>
      <p:sp>
        <p:nvSpPr>
          <p:cNvPr id="5" name="Rectangle à coins arrondis 4"/>
          <p:cNvSpPr/>
          <p:nvPr/>
        </p:nvSpPr>
        <p:spPr>
          <a:xfrm>
            <a:off x="4502058" y="1540364"/>
            <a:ext cx="5445457" cy="4673838"/>
          </a:xfrm>
          <a:prstGeom prst="roundRect">
            <a:avLst/>
          </a:prstGeom>
          <a:solidFill>
            <a:schemeClr val="accent1">
              <a:lumMod val="20000"/>
              <a:lumOff val="8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ct val="200000"/>
              </a:lnSpc>
              <a:buFontTx/>
              <a:buChar char="-"/>
            </a:pPr>
            <a:r>
              <a:rPr lang="fr-FR" dirty="0" smtClean="0">
                <a:solidFill>
                  <a:schemeClr val="tx1"/>
                </a:solidFill>
              </a:rPr>
              <a:t>Découpage territoriale par circonscription</a:t>
            </a:r>
          </a:p>
          <a:p>
            <a:pPr marL="285750" indent="-285750">
              <a:lnSpc>
                <a:spcPct val="200000"/>
              </a:lnSpc>
              <a:buFontTx/>
              <a:buChar char="-"/>
            </a:pPr>
            <a:r>
              <a:rPr lang="fr-FR" dirty="0">
                <a:solidFill>
                  <a:schemeClr val="tx1"/>
                </a:solidFill>
              </a:rPr>
              <a:t>Ident</a:t>
            </a:r>
            <a:r>
              <a:rPr lang="fr-FR" dirty="0" smtClean="0">
                <a:solidFill>
                  <a:schemeClr val="tx1"/>
                </a:solidFill>
              </a:rPr>
              <a:t>ifications </a:t>
            </a:r>
            <a:r>
              <a:rPr lang="fr-FR" dirty="0">
                <a:solidFill>
                  <a:schemeClr val="tx1"/>
                </a:solidFill>
              </a:rPr>
              <a:t>des acteurs d’EEDD </a:t>
            </a:r>
          </a:p>
          <a:p>
            <a:pPr marL="285750" indent="-285750">
              <a:lnSpc>
                <a:spcPct val="200000"/>
              </a:lnSpc>
              <a:buFontTx/>
              <a:buChar char="-"/>
            </a:pPr>
            <a:r>
              <a:rPr lang="fr-FR" dirty="0" smtClean="0">
                <a:solidFill>
                  <a:schemeClr val="tx1"/>
                </a:solidFill>
              </a:rPr>
              <a:t>Accompagnement d’information et sensibilisation</a:t>
            </a:r>
            <a:r>
              <a:rPr lang="fr-FR" dirty="0" smtClean="0">
                <a:solidFill>
                  <a:schemeClr val="tx1"/>
                </a:solidFill>
              </a:rPr>
              <a:t>.</a:t>
            </a:r>
          </a:p>
          <a:p>
            <a:pPr marL="285750" indent="-285750">
              <a:lnSpc>
                <a:spcPct val="200000"/>
              </a:lnSpc>
              <a:buFontTx/>
              <a:buChar char="-"/>
            </a:pPr>
            <a:r>
              <a:rPr lang="fr-FR" dirty="0" smtClean="0">
                <a:solidFill>
                  <a:schemeClr val="tx1"/>
                </a:solidFill>
              </a:rPr>
              <a:t>Coordination des Informations et campagne d’action d’EEDD.</a:t>
            </a:r>
            <a:endParaRPr lang="fr-FR" dirty="0" smtClean="0">
              <a:solidFill>
                <a:schemeClr val="tx1"/>
              </a:solidFill>
            </a:endParaRPr>
          </a:p>
          <a:p>
            <a:pPr marL="285750" indent="-285750">
              <a:buFontTx/>
              <a:buChar char="-"/>
            </a:pPr>
            <a:endParaRPr lang="fr-FR" dirty="0" smtClean="0">
              <a:solidFill>
                <a:schemeClr val="tx1"/>
              </a:solidFill>
            </a:endParaRPr>
          </a:p>
          <a:p>
            <a:pPr marL="285750" indent="-285750">
              <a:buFontTx/>
              <a:buChar char="-"/>
            </a:pPr>
            <a:endParaRPr lang="fr-FR" dirty="0">
              <a:solidFill>
                <a:schemeClr val="tx1"/>
              </a:solidFill>
            </a:endParaRPr>
          </a:p>
        </p:txBody>
      </p:sp>
    </p:spTree>
    <p:extLst>
      <p:ext uri="{BB962C8B-B14F-4D97-AF65-F5344CB8AC3E}">
        <p14:creationId xmlns:p14="http://schemas.microsoft.com/office/powerpoint/2010/main" val="4187590181"/>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3910</TotalTime>
  <Words>722</Words>
  <Application>Microsoft Office PowerPoint</Application>
  <PresentationFormat>Grand écran</PresentationFormat>
  <Paragraphs>112</Paragraphs>
  <Slides>15</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15</vt:i4>
      </vt:variant>
    </vt:vector>
  </HeadingPairs>
  <TitlesOfParts>
    <vt:vector size="22" baseType="lpstr">
      <vt:lpstr>Arial</vt:lpstr>
      <vt:lpstr>Arial Rounded MT Bold</vt:lpstr>
      <vt:lpstr>Calibri</vt:lpstr>
      <vt:lpstr>Cooper Black</vt:lpstr>
      <vt:lpstr>Trebuchet MS</vt:lpstr>
      <vt:lpstr>Wingdings 3</vt:lpstr>
      <vt:lpstr>Facette</vt:lpstr>
      <vt:lpstr>Présentation PowerPoint</vt:lpstr>
      <vt:lpstr>Valeurs du réseau</vt:lpstr>
      <vt:lpstr>ORIENTATIONS  DU GRAINE DEFINI DANS SON PROJET SOCIAL  </vt:lpstr>
      <vt:lpstr>La TRANSITION par l’EDUCATION Consultations Territoriales </vt:lpstr>
      <vt:lpstr>Consultation et accompagnement territoriales </vt:lpstr>
      <vt:lpstr>PROGRAMME DE MUTUALISATION DES ACTIVITES D’EEDD </vt:lpstr>
      <vt:lpstr>Organisation et structurations</vt:lpstr>
      <vt:lpstr>Préparation et élaboration d’un CREEDD 4emme assise National de l’EEDD   </vt:lpstr>
      <vt:lpstr>LE GRAINE (groupe régional d’animation et d’initiation à l’environnement) un acteur engagé dans les réseaux d’EEDD</vt:lpstr>
      <vt:lpstr>Présentation PowerPoint</vt:lpstr>
      <vt:lpstr>Un engagement local, national, régional et international</vt:lpstr>
      <vt:lpstr>LES THEMATIQUES MAJEURS DE L’EEDD</vt:lpstr>
      <vt:lpstr>La transition citoyenne doit être concrète, elle correspond à des actions qui facilitent le confort de vie de chacun tout en protégeant les générations futures.   Chacun peut participer, à son échelle et selon sa volonté afin de répondre aux formes de précarités et d’exclusion que la société actuelle produit. </vt:lpstr>
      <vt:lpstr>Echéancier  2017-2018</vt:lpstr>
      <vt:lpstr>Merci pour votre part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nath</dc:creator>
  <cp:lastModifiedBy>nath</cp:lastModifiedBy>
  <cp:revision>32</cp:revision>
  <dcterms:created xsi:type="dcterms:W3CDTF">2017-07-04T19:19:58Z</dcterms:created>
  <dcterms:modified xsi:type="dcterms:W3CDTF">2017-10-16T14:32:04Z</dcterms:modified>
</cp:coreProperties>
</file>