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933" r:id="rId1"/>
  </p:sldMasterIdLst>
  <p:notesMasterIdLst>
    <p:notesMasterId r:id="rId19"/>
  </p:notesMasterIdLst>
  <p:handoutMasterIdLst>
    <p:handoutMasterId r:id="rId20"/>
  </p:handoutMasterIdLst>
  <p:sldIdLst>
    <p:sldId id="256" r:id="rId2"/>
    <p:sldId id="365" r:id="rId3"/>
    <p:sldId id="286" r:id="rId4"/>
    <p:sldId id="315" r:id="rId5"/>
    <p:sldId id="366" r:id="rId6"/>
    <p:sldId id="317" r:id="rId7"/>
    <p:sldId id="348" r:id="rId8"/>
    <p:sldId id="371" r:id="rId9"/>
    <p:sldId id="367" r:id="rId10"/>
    <p:sldId id="368" r:id="rId11"/>
    <p:sldId id="369" r:id="rId12"/>
    <p:sldId id="353" r:id="rId13"/>
    <p:sldId id="354" r:id="rId14"/>
    <p:sldId id="355" r:id="rId15"/>
    <p:sldId id="356" r:id="rId16"/>
    <p:sldId id="357" r:id="rId17"/>
    <p:sldId id="363" r:id="rId18"/>
  </p:sldIdLst>
  <p:sldSz cx="9144000" cy="6858000" type="screen4x3"/>
  <p:notesSz cx="9942513" cy="681037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15:guide id="1" orient="horz" pos="2145" userDrawn="1">
          <p15:clr>
            <a:srgbClr val="A4A3A4"/>
          </p15:clr>
        </p15:guide>
        <p15:guide id="2" pos="313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42" autoAdjust="0"/>
    <p:restoredTop sz="93537" autoAdjust="0"/>
  </p:normalViewPr>
  <p:slideViewPr>
    <p:cSldViewPr>
      <p:cViewPr varScale="1">
        <p:scale>
          <a:sx n="78" d="100"/>
          <a:sy n="78" d="100"/>
        </p:scale>
        <p:origin x="1570" y="58"/>
      </p:cViewPr>
      <p:guideLst>
        <p:guide orient="horz" pos="2880"/>
        <p:guide pos="2160"/>
      </p:guideLst>
    </p:cSldViewPr>
  </p:slideViewPr>
  <p:notesTextViewPr>
    <p:cViewPr>
      <p:scale>
        <a:sx n="100" d="100"/>
        <a:sy n="100" d="100"/>
      </p:scale>
      <p:origin x="0" y="0"/>
    </p:cViewPr>
  </p:notesTextViewPr>
  <p:notesViewPr>
    <p:cSldViewPr>
      <p:cViewPr varScale="1">
        <p:scale>
          <a:sx n="87" d="100"/>
          <a:sy n="87" d="100"/>
        </p:scale>
        <p:origin x="102" y="690"/>
      </p:cViewPr>
      <p:guideLst>
        <p:guide orient="horz" pos="2145"/>
        <p:guide pos="313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1008855" cy="645160"/>
          </a:xfrm>
          <a:prstGeom prst="rect">
            <a:avLst/>
          </a:prstGeom>
        </p:spPr>
        <p:txBody>
          <a:bodyPr vert="horz" lIns="91888" tIns="45944" rIns="91888" bIns="45944" rtlCol="0"/>
          <a:lstStyle>
            <a:lvl1pPr algn="l">
              <a:defRPr sz="1200"/>
            </a:lvl1pPr>
          </a:lstStyle>
          <a:p>
            <a:endParaRPr lang="fr-FR" dirty="0"/>
          </a:p>
        </p:txBody>
      </p:sp>
      <p:sp>
        <p:nvSpPr>
          <p:cNvPr id="3" name="Espace réservé de la date 2"/>
          <p:cNvSpPr>
            <a:spLocks noGrp="1"/>
          </p:cNvSpPr>
          <p:nvPr>
            <p:ph type="dt" sz="quarter" idx="1"/>
          </p:nvPr>
        </p:nvSpPr>
        <p:spPr>
          <a:xfrm>
            <a:off x="5632333" y="0"/>
            <a:ext cx="4308581" cy="340360"/>
          </a:xfrm>
          <a:prstGeom prst="rect">
            <a:avLst/>
          </a:prstGeom>
        </p:spPr>
        <p:txBody>
          <a:bodyPr vert="horz" lIns="91888" tIns="45944" rIns="91888" bIns="45944" rtlCol="0"/>
          <a:lstStyle>
            <a:lvl1pPr algn="r">
              <a:defRPr sz="1200"/>
            </a:lvl1pPr>
          </a:lstStyle>
          <a:p>
            <a:fld id="{94EA724F-AFC3-4DFB-A286-11935E0584D4}" type="datetimeFigureOut">
              <a:rPr lang="fr-FR" smtClean="0"/>
              <a:pPr/>
              <a:t>05/07/2022</a:t>
            </a:fld>
            <a:endParaRPr lang="fr-FR"/>
          </a:p>
        </p:txBody>
      </p:sp>
      <p:sp>
        <p:nvSpPr>
          <p:cNvPr id="4" name="Espace réservé du pied de page 3"/>
          <p:cNvSpPr>
            <a:spLocks noGrp="1"/>
          </p:cNvSpPr>
          <p:nvPr>
            <p:ph type="ftr" sz="quarter" idx="2"/>
          </p:nvPr>
        </p:nvSpPr>
        <p:spPr>
          <a:xfrm>
            <a:off x="1" y="6468426"/>
            <a:ext cx="4308582" cy="340360"/>
          </a:xfrm>
          <a:prstGeom prst="rect">
            <a:avLst/>
          </a:prstGeom>
        </p:spPr>
        <p:txBody>
          <a:bodyPr vert="horz" lIns="91888" tIns="45944" rIns="91888" bIns="45944"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5632333" y="6468426"/>
            <a:ext cx="4308581" cy="340360"/>
          </a:xfrm>
          <a:prstGeom prst="rect">
            <a:avLst/>
          </a:prstGeom>
        </p:spPr>
        <p:txBody>
          <a:bodyPr vert="horz" lIns="91888" tIns="45944" rIns="91888" bIns="45944" rtlCol="0" anchor="b"/>
          <a:lstStyle>
            <a:lvl1pPr algn="r">
              <a:defRPr sz="1200"/>
            </a:lvl1pPr>
          </a:lstStyle>
          <a:p>
            <a:fld id="{8B2A5C86-5DE3-4D35-AD3F-E560E66A8390}" type="slidenum">
              <a:rPr lang="fr-FR" smtClean="0"/>
              <a:pPr/>
              <a:t>‹N°›</a:t>
            </a:fld>
            <a:endParaRPr lang="fr-F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656" y="35560"/>
            <a:ext cx="752475" cy="609600"/>
          </a:xfrm>
          <a:prstGeom prst="rect">
            <a:avLst/>
          </a:prstGeom>
        </p:spPr>
      </p:pic>
    </p:spTree>
    <p:extLst>
      <p:ext uri="{BB962C8B-B14F-4D97-AF65-F5344CB8AC3E}">
        <p14:creationId xmlns:p14="http://schemas.microsoft.com/office/powerpoint/2010/main" val="2395112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4308582" cy="341951"/>
          </a:xfrm>
          <a:prstGeom prst="rect">
            <a:avLst/>
          </a:prstGeom>
        </p:spPr>
        <p:txBody>
          <a:bodyPr vert="horz" lIns="91888" tIns="45944" rIns="91888" bIns="45944" rtlCol="0"/>
          <a:lstStyle>
            <a:lvl1pPr algn="l">
              <a:defRPr sz="1200"/>
            </a:lvl1pPr>
          </a:lstStyle>
          <a:p>
            <a:endParaRPr lang="fr-FR"/>
          </a:p>
        </p:txBody>
      </p:sp>
      <p:sp>
        <p:nvSpPr>
          <p:cNvPr id="3" name="Espace réservé de la date 2"/>
          <p:cNvSpPr>
            <a:spLocks noGrp="1"/>
          </p:cNvSpPr>
          <p:nvPr>
            <p:ph type="dt" idx="1"/>
          </p:nvPr>
        </p:nvSpPr>
        <p:spPr>
          <a:xfrm>
            <a:off x="5632333" y="0"/>
            <a:ext cx="4308581" cy="341951"/>
          </a:xfrm>
          <a:prstGeom prst="rect">
            <a:avLst/>
          </a:prstGeom>
        </p:spPr>
        <p:txBody>
          <a:bodyPr vert="horz" lIns="91888" tIns="45944" rIns="91888" bIns="45944" rtlCol="0"/>
          <a:lstStyle>
            <a:lvl1pPr algn="r">
              <a:defRPr sz="1200"/>
            </a:lvl1pPr>
          </a:lstStyle>
          <a:p>
            <a:fld id="{0F34FCD7-E430-4028-A074-DEBAD651BE0E}" type="datetimeFigureOut">
              <a:rPr lang="fr-FR" smtClean="0"/>
              <a:t>05/07/2022</a:t>
            </a:fld>
            <a:endParaRPr lang="fr-FR"/>
          </a:p>
        </p:txBody>
      </p:sp>
      <p:sp>
        <p:nvSpPr>
          <p:cNvPr id="4" name="Espace réservé de l'image des diapositives 3"/>
          <p:cNvSpPr>
            <a:spLocks noGrp="1" noRot="1" noChangeAspect="1"/>
          </p:cNvSpPr>
          <p:nvPr>
            <p:ph type="sldImg" idx="2"/>
          </p:nvPr>
        </p:nvSpPr>
        <p:spPr>
          <a:xfrm>
            <a:off x="3438525" y="850900"/>
            <a:ext cx="3065463" cy="2298700"/>
          </a:xfrm>
          <a:prstGeom prst="rect">
            <a:avLst/>
          </a:prstGeom>
          <a:noFill/>
          <a:ln w="12700">
            <a:solidFill>
              <a:prstClr val="black"/>
            </a:solidFill>
          </a:ln>
        </p:spPr>
        <p:txBody>
          <a:bodyPr vert="horz" lIns="91888" tIns="45944" rIns="91888" bIns="45944" rtlCol="0" anchor="ctr"/>
          <a:lstStyle/>
          <a:p>
            <a:endParaRPr lang="fr-FR"/>
          </a:p>
        </p:txBody>
      </p:sp>
      <p:sp>
        <p:nvSpPr>
          <p:cNvPr id="5" name="Espace réservé des commentaires 4"/>
          <p:cNvSpPr>
            <a:spLocks noGrp="1"/>
          </p:cNvSpPr>
          <p:nvPr>
            <p:ph type="body" sz="quarter" idx="3"/>
          </p:nvPr>
        </p:nvSpPr>
        <p:spPr>
          <a:xfrm>
            <a:off x="994412" y="3277951"/>
            <a:ext cx="7953691" cy="2681526"/>
          </a:xfrm>
          <a:prstGeom prst="rect">
            <a:avLst/>
          </a:prstGeom>
        </p:spPr>
        <p:txBody>
          <a:bodyPr vert="horz" lIns="91888" tIns="45944" rIns="91888" bIns="45944"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6468425"/>
            <a:ext cx="4308582" cy="341950"/>
          </a:xfrm>
          <a:prstGeom prst="rect">
            <a:avLst/>
          </a:prstGeom>
        </p:spPr>
        <p:txBody>
          <a:bodyPr vert="horz" lIns="91888" tIns="45944" rIns="91888" bIns="45944"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632333" y="6468425"/>
            <a:ext cx="4308581" cy="341950"/>
          </a:xfrm>
          <a:prstGeom prst="rect">
            <a:avLst/>
          </a:prstGeom>
        </p:spPr>
        <p:txBody>
          <a:bodyPr vert="horz" lIns="91888" tIns="45944" rIns="91888" bIns="45944" rtlCol="0" anchor="b"/>
          <a:lstStyle>
            <a:lvl1pPr algn="r">
              <a:defRPr sz="1200"/>
            </a:lvl1pPr>
          </a:lstStyle>
          <a:p>
            <a:fld id="{2F5D20D6-F932-4C4D-8340-956CFDCD5A28}" type="slidenum">
              <a:rPr lang="fr-FR" smtClean="0"/>
              <a:t>‹N°›</a:t>
            </a:fld>
            <a:endParaRPr lang="fr-FR"/>
          </a:p>
        </p:txBody>
      </p:sp>
    </p:spTree>
    <p:extLst>
      <p:ext uri="{BB962C8B-B14F-4D97-AF65-F5344CB8AC3E}">
        <p14:creationId xmlns:p14="http://schemas.microsoft.com/office/powerpoint/2010/main" val="4243740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F5D20D6-F932-4C4D-8340-956CFDCD5A28}" type="slidenum">
              <a:rPr lang="fr-FR" smtClean="0"/>
              <a:t>2</a:t>
            </a:fld>
            <a:endParaRPr lang="fr-FR"/>
          </a:p>
        </p:txBody>
      </p:sp>
    </p:spTree>
    <p:extLst>
      <p:ext uri="{BB962C8B-B14F-4D97-AF65-F5344CB8AC3E}">
        <p14:creationId xmlns:p14="http://schemas.microsoft.com/office/powerpoint/2010/main" val="930885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F5D20D6-F932-4C4D-8340-956CFDCD5A28}" type="slidenum">
              <a:rPr lang="fr-FR" smtClean="0"/>
              <a:t>3</a:t>
            </a:fld>
            <a:endParaRPr lang="fr-FR"/>
          </a:p>
        </p:txBody>
      </p:sp>
    </p:spTree>
    <p:extLst>
      <p:ext uri="{BB962C8B-B14F-4D97-AF65-F5344CB8AC3E}">
        <p14:creationId xmlns:p14="http://schemas.microsoft.com/office/powerpoint/2010/main" val="1204681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F5D20D6-F932-4C4D-8340-956CFDCD5A28}" type="slidenum">
              <a:rPr lang="fr-FR" smtClean="0"/>
              <a:pPr/>
              <a:t>4</a:t>
            </a:fld>
            <a:endParaRPr lang="fr-FR"/>
          </a:p>
        </p:txBody>
      </p:sp>
    </p:spTree>
    <p:extLst>
      <p:ext uri="{BB962C8B-B14F-4D97-AF65-F5344CB8AC3E}">
        <p14:creationId xmlns:p14="http://schemas.microsoft.com/office/powerpoint/2010/main" val="333645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fr-FR"/>
              <a:t>Modifiez le style du titre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pPr marL="12700">
              <a:lnSpc>
                <a:spcPts val="1240"/>
              </a:lnSpc>
            </a:pPr>
            <a:r>
              <a:rPr lang="fr-FR" spc="-30" smtClean="0"/>
              <a:t>COPIL DU 14 MARS 2019</a:t>
            </a:r>
            <a:endParaRPr lang="fr-FR" spc="-30" dirty="0"/>
          </a:p>
        </p:txBody>
      </p:sp>
      <p:sp>
        <p:nvSpPr>
          <p:cNvPr id="5" name="Footer Placeholder 4"/>
          <p:cNvSpPr>
            <a:spLocks noGrp="1"/>
          </p:cNvSpPr>
          <p:nvPr>
            <p:ph type="ftr" sz="quarter" idx="11"/>
          </p:nvPr>
        </p:nvSpPr>
        <p:spPr/>
        <p:txBody>
          <a:bodyPr/>
          <a:lstStyle/>
          <a:p>
            <a:pPr marL="12700">
              <a:lnSpc>
                <a:spcPts val="1240"/>
              </a:lnSpc>
            </a:pPr>
            <a:r>
              <a:rPr lang="fr-FR" spc="-60"/>
              <a:t>PILHI ESPACE SUD</a:t>
            </a:r>
            <a:endParaRPr lang="fr-FR" spc="-60" dirty="0"/>
          </a:p>
        </p:txBody>
      </p:sp>
      <p:sp>
        <p:nvSpPr>
          <p:cNvPr id="6" name="Slide Number Placeholder 5"/>
          <p:cNvSpPr>
            <a:spLocks noGrp="1"/>
          </p:cNvSpPr>
          <p:nvPr>
            <p:ph type="sldNum" sz="quarter" idx="12"/>
          </p:nvPr>
        </p:nvSpPr>
        <p:spPr/>
        <p:txBody>
          <a:bodyPr/>
          <a:lstStyle/>
          <a:p>
            <a:fld id="{B6F15528-21DE-4FAA-801E-634DDDAF4B2B}" type="slidenum">
              <a:rPr lang="fr-FR" smtClean="0"/>
              <a:pPr/>
              <a:t>‹N°›</a:t>
            </a:fld>
            <a:endParaRPr lang="fr-F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6334315"/>
            <a:ext cx="9144001" cy="65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60634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marL="12700">
              <a:lnSpc>
                <a:spcPts val="1240"/>
              </a:lnSpc>
            </a:pPr>
            <a:r>
              <a:rPr lang="fr-FR" spc="-30" smtClean="0"/>
              <a:t>COPIL DU 14 MARS 2019</a:t>
            </a:r>
            <a:endParaRPr lang="fr-FR" spc="-30" dirty="0"/>
          </a:p>
        </p:txBody>
      </p:sp>
      <p:sp>
        <p:nvSpPr>
          <p:cNvPr id="5" name="Footer Placeholder 4"/>
          <p:cNvSpPr>
            <a:spLocks noGrp="1"/>
          </p:cNvSpPr>
          <p:nvPr>
            <p:ph type="ftr" sz="quarter" idx="11"/>
          </p:nvPr>
        </p:nvSpPr>
        <p:spPr/>
        <p:txBody>
          <a:bodyPr/>
          <a:lstStyle/>
          <a:p>
            <a:pPr marL="12700">
              <a:lnSpc>
                <a:spcPts val="1240"/>
              </a:lnSpc>
            </a:pPr>
            <a:r>
              <a:rPr lang="fr-FR" spc="-60"/>
              <a:t>PILHI ESPACE SUD</a:t>
            </a:r>
            <a:endParaRPr lang="fr-FR" spc="-60" dirty="0"/>
          </a:p>
        </p:txBody>
      </p:sp>
      <p:sp>
        <p:nvSpPr>
          <p:cNvPr id="6" name="Slide Number Placeholder 5"/>
          <p:cNvSpPr>
            <a:spLocks noGrp="1"/>
          </p:cNvSpPr>
          <p:nvPr>
            <p:ph type="sldNum" sz="quarter" idx="12"/>
          </p:nvPr>
        </p:nvSpPr>
        <p:spPr/>
        <p:txBody>
          <a:bodyPr/>
          <a:lstStyle/>
          <a:p>
            <a:fld id="{B6F15528-21DE-4FAA-801E-634DDDAF4B2B}" type="slidenum">
              <a:rPr lang="fr-FR" smtClean="0"/>
              <a:pPr/>
              <a:t>‹N°›</a:t>
            </a:fld>
            <a:endParaRPr lang="fr-FR"/>
          </a:p>
        </p:txBody>
      </p:sp>
    </p:spTree>
    <p:extLst>
      <p:ext uri="{BB962C8B-B14F-4D97-AF65-F5344CB8AC3E}">
        <p14:creationId xmlns:p14="http://schemas.microsoft.com/office/powerpoint/2010/main" val="3450508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3989"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marL="12700">
              <a:lnSpc>
                <a:spcPts val="1240"/>
              </a:lnSpc>
            </a:pPr>
            <a:r>
              <a:rPr lang="fr-FR" spc="-30" smtClean="0"/>
              <a:t>COPIL DU 14 MARS 2019</a:t>
            </a:r>
            <a:endParaRPr lang="fr-FR" spc="-30" dirty="0"/>
          </a:p>
        </p:txBody>
      </p:sp>
      <p:sp>
        <p:nvSpPr>
          <p:cNvPr id="5" name="Footer Placeholder 4"/>
          <p:cNvSpPr>
            <a:spLocks noGrp="1"/>
          </p:cNvSpPr>
          <p:nvPr>
            <p:ph type="ftr" sz="quarter" idx="11"/>
          </p:nvPr>
        </p:nvSpPr>
        <p:spPr/>
        <p:txBody>
          <a:bodyPr/>
          <a:lstStyle/>
          <a:p>
            <a:pPr marL="12700">
              <a:lnSpc>
                <a:spcPts val="1240"/>
              </a:lnSpc>
            </a:pPr>
            <a:r>
              <a:rPr lang="fr-FR" spc="-60"/>
              <a:t>PILHI ESPACE SUD</a:t>
            </a:r>
            <a:endParaRPr lang="fr-FR" spc="-60" dirty="0"/>
          </a:p>
        </p:txBody>
      </p:sp>
      <p:sp>
        <p:nvSpPr>
          <p:cNvPr id="6" name="Slide Number Placeholder 5"/>
          <p:cNvSpPr>
            <a:spLocks noGrp="1"/>
          </p:cNvSpPr>
          <p:nvPr>
            <p:ph type="sldNum" sz="quarter" idx="12"/>
          </p:nvPr>
        </p:nvSpPr>
        <p:spPr/>
        <p:txBody>
          <a:bodyPr/>
          <a:lstStyle/>
          <a:p>
            <a:fld id="{B6F15528-21DE-4FAA-801E-634DDDAF4B2B}" type="slidenum">
              <a:rPr lang="fr-FR" smtClean="0"/>
              <a:pPr/>
              <a:t>‹N°›</a:t>
            </a:fld>
            <a:endParaRPr lang="fr-FR"/>
          </a:p>
        </p:txBody>
      </p:sp>
    </p:spTree>
    <p:extLst>
      <p:ext uri="{BB962C8B-B14F-4D97-AF65-F5344CB8AC3E}">
        <p14:creationId xmlns:p14="http://schemas.microsoft.com/office/powerpoint/2010/main" val="40481040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474370" y="6516725"/>
            <a:ext cx="1652905" cy="153888"/>
          </a:xfrm>
          <a:prstGeom prst="rect">
            <a:avLst/>
          </a:prstGeom>
        </p:spPr>
        <p:txBody>
          <a:bodyPr lIns="0" tIns="0" rIns="0" bIns="0"/>
          <a:lstStyle>
            <a:lvl1pPr>
              <a:defRPr sz="1200" b="0" i="0">
                <a:solidFill>
                  <a:srgbClr val="A6A6A6"/>
                </a:solidFill>
                <a:latin typeface="Arial"/>
                <a:cs typeface="Arial"/>
              </a:defRPr>
            </a:lvl1pPr>
          </a:lstStyle>
          <a:p>
            <a:pPr marL="12700">
              <a:lnSpc>
                <a:spcPts val="1240"/>
              </a:lnSpc>
            </a:pPr>
            <a:r>
              <a:rPr lang="fr-FR" spc="-60"/>
              <a:t>PILHI ESPACE SUD</a:t>
            </a:r>
            <a:endParaRPr lang="fr-FR" spc="-60"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a:t>
            </a:fld>
            <a:endParaRPr/>
          </a:p>
        </p:txBody>
      </p:sp>
      <p:sp>
        <p:nvSpPr>
          <p:cNvPr id="9" name="Holder 5"/>
          <p:cNvSpPr>
            <a:spLocks noGrp="1"/>
          </p:cNvSpPr>
          <p:nvPr>
            <p:ph type="dt" sz="half" idx="6"/>
          </p:nvPr>
        </p:nvSpPr>
        <p:spPr>
          <a:xfrm>
            <a:off x="3545585" y="6562140"/>
            <a:ext cx="2053589" cy="153888"/>
          </a:xfrm>
          <a:prstGeom prst="rect">
            <a:avLst/>
          </a:prstGeom>
        </p:spPr>
        <p:txBody>
          <a:bodyPr lIns="0" tIns="0" rIns="0" bIns="0"/>
          <a:lstStyle>
            <a:lvl1pPr>
              <a:defRPr sz="1200" b="0" i="1">
                <a:solidFill>
                  <a:srgbClr val="888888"/>
                </a:solidFill>
                <a:latin typeface="Trebuchet MS"/>
                <a:cs typeface="Trebuchet MS"/>
              </a:defRPr>
            </a:lvl1pPr>
          </a:lstStyle>
          <a:p>
            <a:pPr marL="12700">
              <a:lnSpc>
                <a:spcPts val="1240"/>
              </a:lnSpc>
            </a:pPr>
            <a:r>
              <a:rPr lang="fr-FR" spc="-30" smtClean="0"/>
              <a:t>COPIL DU 14 MARS 2019</a:t>
            </a:r>
            <a:endParaRPr lang="fr-FR" spc="-30" dirty="0"/>
          </a:p>
        </p:txBody>
      </p:sp>
      <p:pic>
        <p:nvPicPr>
          <p:cNvPr id="2" name="Imag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81808" cy="762000"/>
          </a:xfrm>
          <a:prstGeom prst="rect">
            <a:avLst/>
          </a:prstGeom>
        </p:spPr>
      </p:pic>
    </p:spTree>
    <p:extLst>
      <p:ext uri="{BB962C8B-B14F-4D97-AF65-F5344CB8AC3E}">
        <p14:creationId xmlns:p14="http://schemas.microsoft.com/office/powerpoint/2010/main" val="28851698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1F487C"/>
                </a:solidFill>
                <a:latin typeface="Arial"/>
                <a:cs typeface="Arial"/>
              </a:defRPr>
            </a:lvl1pPr>
          </a:lstStyle>
          <a:p>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a:t>
            </a:fld>
            <a:endParaRPr/>
          </a:p>
        </p:txBody>
      </p:sp>
      <p:sp>
        <p:nvSpPr>
          <p:cNvPr id="11" name="Holder 4"/>
          <p:cNvSpPr>
            <a:spLocks noGrp="1"/>
          </p:cNvSpPr>
          <p:nvPr>
            <p:ph type="ftr" sz="quarter" idx="5"/>
          </p:nvPr>
        </p:nvSpPr>
        <p:spPr>
          <a:xfrm>
            <a:off x="474370" y="6516725"/>
            <a:ext cx="1652905" cy="153888"/>
          </a:xfrm>
          <a:prstGeom prst="rect">
            <a:avLst/>
          </a:prstGeom>
        </p:spPr>
        <p:txBody>
          <a:bodyPr lIns="0" tIns="0" rIns="0" bIns="0"/>
          <a:lstStyle>
            <a:lvl1pPr>
              <a:defRPr sz="1200" b="0" i="0">
                <a:solidFill>
                  <a:srgbClr val="A6A6A6"/>
                </a:solidFill>
                <a:latin typeface="Arial"/>
                <a:cs typeface="Arial"/>
              </a:defRPr>
            </a:lvl1pPr>
          </a:lstStyle>
          <a:p>
            <a:pPr marL="12700">
              <a:lnSpc>
                <a:spcPts val="1240"/>
              </a:lnSpc>
            </a:pPr>
            <a:r>
              <a:rPr lang="fr-FR" spc="-60"/>
              <a:t>PILHI ESPACE SUD</a:t>
            </a:r>
            <a:endParaRPr lang="fr-FR" spc="-60" dirty="0"/>
          </a:p>
        </p:txBody>
      </p:sp>
      <p:sp>
        <p:nvSpPr>
          <p:cNvPr id="12" name="Holder 5"/>
          <p:cNvSpPr>
            <a:spLocks noGrp="1"/>
          </p:cNvSpPr>
          <p:nvPr>
            <p:ph type="dt" sz="half" idx="6"/>
          </p:nvPr>
        </p:nvSpPr>
        <p:spPr>
          <a:xfrm>
            <a:off x="3545585" y="6562140"/>
            <a:ext cx="2053589" cy="153888"/>
          </a:xfrm>
          <a:prstGeom prst="rect">
            <a:avLst/>
          </a:prstGeom>
        </p:spPr>
        <p:txBody>
          <a:bodyPr lIns="0" tIns="0" rIns="0" bIns="0"/>
          <a:lstStyle>
            <a:lvl1pPr>
              <a:defRPr sz="1200" b="0" i="1">
                <a:solidFill>
                  <a:srgbClr val="888888"/>
                </a:solidFill>
                <a:latin typeface="Trebuchet MS"/>
                <a:cs typeface="Trebuchet MS"/>
              </a:defRPr>
            </a:lvl1pPr>
          </a:lstStyle>
          <a:p>
            <a:pPr marL="12700">
              <a:lnSpc>
                <a:spcPts val="1240"/>
              </a:lnSpc>
            </a:pPr>
            <a:r>
              <a:rPr lang="fr-FR" spc="-30" smtClean="0"/>
              <a:t>COPIL DU 14 MARS 2019</a:t>
            </a:r>
            <a:endParaRPr lang="fr-FR" spc="-30" dirty="0"/>
          </a:p>
        </p:txBody>
      </p:sp>
    </p:spTree>
    <p:extLst>
      <p:ext uri="{BB962C8B-B14F-4D97-AF65-F5344CB8AC3E}">
        <p14:creationId xmlns:p14="http://schemas.microsoft.com/office/powerpoint/2010/main" val="26503192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474370" y="6516725"/>
            <a:ext cx="1652905" cy="153888"/>
          </a:xfrm>
          <a:prstGeom prst="rect">
            <a:avLst/>
          </a:prstGeom>
        </p:spPr>
        <p:txBody>
          <a:bodyPr lIns="0" tIns="0" rIns="0" bIns="0"/>
          <a:lstStyle>
            <a:lvl1pPr>
              <a:defRPr sz="1200" b="0" i="0">
                <a:solidFill>
                  <a:srgbClr val="A6A6A6"/>
                </a:solidFill>
                <a:latin typeface="Arial"/>
                <a:cs typeface="Arial"/>
              </a:defRPr>
            </a:lvl1pPr>
          </a:lstStyle>
          <a:p>
            <a:pPr marL="12700">
              <a:lnSpc>
                <a:spcPts val="1240"/>
              </a:lnSpc>
            </a:pPr>
            <a:r>
              <a:rPr lang="fr-FR" spc="-60"/>
              <a:t>PILHI ESPACE SUD</a:t>
            </a:r>
            <a:endParaRPr lang="fr-FR" spc="-60" dirty="0"/>
          </a:p>
        </p:txBody>
      </p:sp>
      <p:sp>
        <p:nvSpPr>
          <p:cNvPr id="5" name="Holder 5"/>
          <p:cNvSpPr>
            <a:spLocks noGrp="1"/>
          </p:cNvSpPr>
          <p:nvPr>
            <p:ph type="dt" sz="half" idx="6"/>
          </p:nvPr>
        </p:nvSpPr>
        <p:spPr>
          <a:xfrm>
            <a:off x="3545585" y="6562140"/>
            <a:ext cx="2053589" cy="153888"/>
          </a:xfrm>
          <a:prstGeom prst="rect">
            <a:avLst/>
          </a:prstGeom>
        </p:spPr>
        <p:txBody>
          <a:bodyPr lIns="0" tIns="0" rIns="0" bIns="0"/>
          <a:lstStyle>
            <a:lvl1pPr>
              <a:defRPr sz="1200" b="0" i="1">
                <a:solidFill>
                  <a:srgbClr val="888888"/>
                </a:solidFill>
                <a:latin typeface="Trebuchet MS"/>
                <a:cs typeface="Trebuchet MS"/>
              </a:defRPr>
            </a:lvl1pPr>
          </a:lstStyle>
          <a:p>
            <a:pPr marL="12700">
              <a:lnSpc>
                <a:spcPts val="1240"/>
              </a:lnSpc>
            </a:pPr>
            <a:r>
              <a:rPr lang="fr-FR" spc="-30" smtClean="0"/>
              <a:t>COPIL DU 14 MARS 2019</a:t>
            </a:r>
            <a:endParaRPr lang="fr-FR" spc="-3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marL="12700">
              <a:lnSpc>
                <a:spcPts val="1240"/>
              </a:lnSpc>
            </a:pPr>
            <a:r>
              <a:rPr lang="fr-FR" spc="-30" smtClean="0"/>
              <a:t>COPIL DU 14 MARS 2019</a:t>
            </a:r>
            <a:endParaRPr lang="fr-FR" spc="-30" dirty="0"/>
          </a:p>
        </p:txBody>
      </p:sp>
      <p:sp>
        <p:nvSpPr>
          <p:cNvPr id="5" name="Footer Placeholder 4"/>
          <p:cNvSpPr>
            <a:spLocks noGrp="1"/>
          </p:cNvSpPr>
          <p:nvPr>
            <p:ph type="ftr" sz="quarter" idx="11"/>
          </p:nvPr>
        </p:nvSpPr>
        <p:spPr/>
        <p:txBody>
          <a:bodyPr/>
          <a:lstStyle/>
          <a:p>
            <a:pPr marL="12700">
              <a:lnSpc>
                <a:spcPts val="1240"/>
              </a:lnSpc>
            </a:pPr>
            <a:r>
              <a:rPr lang="fr-FR" spc="-60"/>
              <a:t>PILHI ESPACE SUD</a:t>
            </a:r>
            <a:endParaRPr lang="fr-FR" spc="-60" dirty="0"/>
          </a:p>
        </p:txBody>
      </p:sp>
      <p:sp>
        <p:nvSpPr>
          <p:cNvPr id="6" name="Slide Number Placeholder 5"/>
          <p:cNvSpPr>
            <a:spLocks noGrp="1"/>
          </p:cNvSpPr>
          <p:nvPr>
            <p:ph type="sldNum" sz="quarter" idx="12"/>
          </p:nvPr>
        </p:nvSpPr>
        <p:spPr/>
        <p:txBody>
          <a:bodyPr/>
          <a:lstStyle/>
          <a:p>
            <a:fld id="{B6F15528-21DE-4FAA-801E-634DDDAF4B2B}" type="slidenum">
              <a:rPr lang="fr-FR" smtClean="0"/>
              <a:pPr/>
              <a:t>‹N°›</a:t>
            </a:fld>
            <a:endParaRPr lang="fr-FR"/>
          </a:p>
        </p:txBody>
      </p:sp>
    </p:spTree>
    <p:extLst>
      <p:ext uri="{BB962C8B-B14F-4D97-AF65-F5344CB8AC3E}">
        <p14:creationId xmlns:p14="http://schemas.microsoft.com/office/powerpoint/2010/main" val="1865057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fr-FR"/>
              <a:t>Modifiez le style du titre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pPr marL="12700">
              <a:lnSpc>
                <a:spcPts val="1240"/>
              </a:lnSpc>
            </a:pPr>
            <a:r>
              <a:rPr lang="fr-FR" spc="-30" smtClean="0"/>
              <a:t>COPIL DU 14 MARS 2019</a:t>
            </a:r>
            <a:endParaRPr lang="fr-FR" spc="-30" dirty="0"/>
          </a:p>
        </p:txBody>
      </p:sp>
      <p:sp>
        <p:nvSpPr>
          <p:cNvPr id="5" name="Footer Placeholder 4"/>
          <p:cNvSpPr>
            <a:spLocks noGrp="1"/>
          </p:cNvSpPr>
          <p:nvPr>
            <p:ph type="ftr" sz="quarter" idx="11"/>
          </p:nvPr>
        </p:nvSpPr>
        <p:spPr/>
        <p:txBody>
          <a:bodyPr/>
          <a:lstStyle/>
          <a:p>
            <a:pPr marL="12700">
              <a:lnSpc>
                <a:spcPts val="1240"/>
              </a:lnSpc>
            </a:pPr>
            <a:r>
              <a:rPr lang="fr-FR" spc="-60"/>
              <a:t>PILHI ESPACE SUD</a:t>
            </a:r>
            <a:endParaRPr lang="fr-FR" spc="-60" dirty="0"/>
          </a:p>
        </p:txBody>
      </p:sp>
      <p:sp>
        <p:nvSpPr>
          <p:cNvPr id="6" name="Slide Number Placeholder 5"/>
          <p:cNvSpPr>
            <a:spLocks noGrp="1"/>
          </p:cNvSpPr>
          <p:nvPr>
            <p:ph type="sldNum" sz="quarter" idx="12"/>
          </p:nvPr>
        </p:nvSpPr>
        <p:spPr/>
        <p:txBody>
          <a:bodyPr/>
          <a:lstStyle/>
          <a:p>
            <a:fld id="{B6F15528-21DE-4FAA-801E-634DDDAF4B2B}" type="slidenum">
              <a:rPr lang="fr-FR" smtClean="0"/>
              <a:pPr/>
              <a:t>‹N°›</a:t>
            </a:fld>
            <a:endParaRPr lang="fr-F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6334315"/>
            <a:ext cx="9144001" cy="65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40982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fr-FR"/>
              <a:t>Modifiez le style du titre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pPr marL="12700">
              <a:lnSpc>
                <a:spcPts val="1240"/>
              </a:lnSpc>
            </a:pPr>
            <a:r>
              <a:rPr lang="fr-FR" spc="-30" smtClean="0"/>
              <a:t>COPIL DU 14 MARS 2019</a:t>
            </a:r>
            <a:endParaRPr lang="fr-FR" spc="-30" dirty="0"/>
          </a:p>
        </p:txBody>
      </p:sp>
      <p:sp>
        <p:nvSpPr>
          <p:cNvPr id="6" name="Footer Placeholder 5"/>
          <p:cNvSpPr>
            <a:spLocks noGrp="1"/>
          </p:cNvSpPr>
          <p:nvPr>
            <p:ph type="ftr" sz="quarter" idx="11"/>
          </p:nvPr>
        </p:nvSpPr>
        <p:spPr/>
        <p:txBody>
          <a:bodyPr/>
          <a:lstStyle/>
          <a:p>
            <a:pPr marL="12700">
              <a:lnSpc>
                <a:spcPts val="1240"/>
              </a:lnSpc>
            </a:pPr>
            <a:r>
              <a:rPr lang="fr-FR" spc="-60"/>
              <a:t>PILHI ESPACE SUD</a:t>
            </a:r>
            <a:endParaRPr lang="fr-FR" spc="-60" dirty="0"/>
          </a:p>
        </p:txBody>
      </p:sp>
      <p:sp>
        <p:nvSpPr>
          <p:cNvPr id="7" name="Slide Number Placeholder 6"/>
          <p:cNvSpPr>
            <a:spLocks noGrp="1"/>
          </p:cNvSpPr>
          <p:nvPr>
            <p:ph type="sldNum" sz="quarter" idx="12"/>
          </p:nvPr>
        </p:nvSpPr>
        <p:spPr/>
        <p:txBody>
          <a:bodyPr/>
          <a:lstStyle/>
          <a:p>
            <a:fld id="{B6F15528-21DE-4FAA-801E-634DDDAF4B2B}" type="slidenum">
              <a:rPr lang="fr-FR" smtClean="0"/>
              <a:pPr/>
              <a:t>‹N°›</a:t>
            </a:fld>
            <a:endParaRPr lang="fr-FR"/>
          </a:p>
        </p:txBody>
      </p:sp>
    </p:spTree>
    <p:extLst>
      <p:ext uri="{BB962C8B-B14F-4D97-AF65-F5344CB8AC3E}">
        <p14:creationId xmlns:p14="http://schemas.microsoft.com/office/powerpoint/2010/main" val="4274039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fr-FR"/>
              <a:t>Modifiez le style du titre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822960" y="2582334"/>
            <a:ext cx="3703320" cy="33782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4663440" y="2582334"/>
            <a:ext cx="3703320" cy="33782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pPr marL="12700">
              <a:lnSpc>
                <a:spcPts val="1240"/>
              </a:lnSpc>
            </a:pPr>
            <a:r>
              <a:rPr lang="fr-FR" spc="-30" smtClean="0"/>
              <a:t>COPIL DU 14 MARS 2019</a:t>
            </a:r>
            <a:endParaRPr lang="fr-FR" spc="-30" dirty="0"/>
          </a:p>
        </p:txBody>
      </p:sp>
      <p:sp>
        <p:nvSpPr>
          <p:cNvPr id="8" name="Footer Placeholder 7"/>
          <p:cNvSpPr>
            <a:spLocks noGrp="1"/>
          </p:cNvSpPr>
          <p:nvPr>
            <p:ph type="ftr" sz="quarter" idx="11"/>
          </p:nvPr>
        </p:nvSpPr>
        <p:spPr/>
        <p:txBody>
          <a:bodyPr/>
          <a:lstStyle/>
          <a:p>
            <a:pPr marL="12700">
              <a:lnSpc>
                <a:spcPts val="1240"/>
              </a:lnSpc>
            </a:pPr>
            <a:r>
              <a:rPr lang="fr-FR" spc="-60"/>
              <a:t>PILHI ESPACE SUD</a:t>
            </a:r>
            <a:endParaRPr lang="fr-FR" spc="-60" dirty="0"/>
          </a:p>
        </p:txBody>
      </p:sp>
      <p:sp>
        <p:nvSpPr>
          <p:cNvPr id="9" name="Slide Number Placeholder 8"/>
          <p:cNvSpPr>
            <a:spLocks noGrp="1"/>
          </p:cNvSpPr>
          <p:nvPr>
            <p:ph type="sldNum" sz="quarter" idx="12"/>
          </p:nvPr>
        </p:nvSpPr>
        <p:spPr/>
        <p:txBody>
          <a:bodyPr/>
          <a:lstStyle/>
          <a:p>
            <a:fld id="{B6F15528-21DE-4FAA-801E-634DDDAF4B2B}" type="slidenum">
              <a:rPr lang="fr-FR" smtClean="0"/>
              <a:pPr/>
              <a:t>‹N°›</a:t>
            </a:fld>
            <a:endParaRPr lang="fr-FR"/>
          </a:p>
        </p:txBody>
      </p:sp>
    </p:spTree>
    <p:extLst>
      <p:ext uri="{BB962C8B-B14F-4D97-AF65-F5344CB8AC3E}">
        <p14:creationId xmlns:p14="http://schemas.microsoft.com/office/powerpoint/2010/main" val="681738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pPr marL="12700">
              <a:lnSpc>
                <a:spcPts val="1240"/>
              </a:lnSpc>
            </a:pPr>
            <a:r>
              <a:rPr lang="fr-FR" spc="-30" smtClean="0"/>
              <a:t>COPIL DU 14 MARS 2019</a:t>
            </a:r>
            <a:endParaRPr lang="fr-FR" spc="-30" dirty="0"/>
          </a:p>
        </p:txBody>
      </p:sp>
      <p:sp>
        <p:nvSpPr>
          <p:cNvPr id="4" name="Footer Placeholder 3"/>
          <p:cNvSpPr>
            <a:spLocks noGrp="1"/>
          </p:cNvSpPr>
          <p:nvPr>
            <p:ph type="ftr" sz="quarter" idx="11"/>
          </p:nvPr>
        </p:nvSpPr>
        <p:spPr/>
        <p:txBody>
          <a:bodyPr/>
          <a:lstStyle/>
          <a:p>
            <a:pPr marL="12700">
              <a:lnSpc>
                <a:spcPts val="1240"/>
              </a:lnSpc>
            </a:pPr>
            <a:r>
              <a:rPr lang="fr-FR" spc="-60"/>
              <a:t>PILHI ESPACE SUD</a:t>
            </a:r>
            <a:endParaRPr lang="fr-FR" spc="-60" dirty="0"/>
          </a:p>
        </p:txBody>
      </p:sp>
      <p:sp>
        <p:nvSpPr>
          <p:cNvPr id="5" name="Slide Number Placeholder 4"/>
          <p:cNvSpPr>
            <a:spLocks noGrp="1"/>
          </p:cNvSpPr>
          <p:nvPr>
            <p:ph type="sldNum" sz="quarter" idx="12"/>
          </p:nvPr>
        </p:nvSpPr>
        <p:spPr/>
        <p:txBody>
          <a:bodyPr/>
          <a:lstStyle/>
          <a:p>
            <a:fld id="{B6F15528-21DE-4FAA-801E-634DDDAF4B2B}" type="slidenum">
              <a:rPr lang="fr-FR" smtClean="0"/>
              <a:pPr/>
              <a:t>‹N°›</a:t>
            </a:fld>
            <a:endParaRPr lang="fr-FR"/>
          </a:p>
        </p:txBody>
      </p:sp>
    </p:spTree>
    <p:extLst>
      <p:ext uri="{BB962C8B-B14F-4D97-AF65-F5344CB8AC3E}">
        <p14:creationId xmlns:p14="http://schemas.microsoft.com/office/powerpoint/2010/main" val="622164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marL="12700">
              <a:lnSpc>
                <a:spcPts val="1240"/>
              </a:lnSpc>
            </a:pPr>
            <a:r>
              <a:rPr lang="fr-FR" spc="-30" smtClean="0"/>
              <a:t>COPIL DU 14 MARS 2019</a:t>
            </a:r>
            <a:endParaRPr lang="fr-FR" spc="-30" dirty="0"/>
          </a:p>
        </p:txBody>
      </p:sp>
      <p:sp>
        <p:nvSpPr>
          <p:cNvPr id="8" name="Footer Placeholder 7"/>
          <p:cNvSpPr>
            <a:spLocks noGrp="1"/>
          </p:cNvSpPr>
          <p:nvPr>
            <p:ph type="ftr" sz="quarter" idx="11"/>
          </p:nvPr>
        </p:nvSpPr>
        <p:spPr/>
        <p:txBody>
          <a:bodyPr/>
          <a:lstStyle>
            <a:lvl1pPr>
              <a:defRPr>
                <a:solidFill>
                  <a:srgbClr val="FFFFFF"/>
                </a:solidFill>
              </a:defRPr>
            </a:lvl1pPr>
          </a:lstStyle>
          <a:p>
            <a:pPr marL="12700">
              <a:lnSpc>
                <a:spcPts val="1240"/>
              </a:lnSpc>
            </a:pPr>
            <a:r>
              <a:rPr lang="fr-FR" spc="-60"/>
              <a:t>PILHI ESPACE SUD</a:t>
            </a:r>
            <a:endParaRPr lang="fr-FR" spc="-60"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053118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fr-FR"/>
              <a:t>Modifiez le style du titre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marL="12700">
              <a:lnSpc>
                <a:spcPts val="1240"/>
              </a:lnSpc>
            </a:pPr>
            <a:r>
              <a:rPr lang="fr-FR" spc="-30" smtClean="0"/>
              <a:t>COPIL DU 14 MARS 2019</a:t>
            </a:r>
            <a:endParaRPr lang="fr-FR" spc="-30"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marL="12700">
              <a:lnSpc>
                <a:spcPts val="1240"/>
              </a:lnSpc>
            </a:pPr>
            <a:r>
              <a:rPr lang="fr-FR" spc="-60"/>
              <a:t>PILHI ESPACE SUD</a:t>
            </a:r>
            <a:endParaRPr lang="fr-FR" spc="-60"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6F15528-21DE-4FAA-801E-634DDDAF4B2B}" type="slidenum">
              <a:rPr lang="fr-FR" smtClean="0"/>
              <a:pPr/>
              <a:t>‹N°›</a:t>
            </a:fld>
            <a:endParaRPr lang="fr-FR"/>
          </a:p>
        </p:txBody>
      </p:sp>
    </p:spTree>
    <p:extLst>
      <p:ext uri="{BB962C8B-B14F-4D97-AF65-F5344CB8AC3E}">
        <p14:creationId xmlns:p14="http://schemas.microsoft.com/office/powerpoint/2010/main" val="3712979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pPr marL="12700">
              <a:lnSpc>
                <a:spcPts val="1240"/>
              </a:lnSpc>
            </a:pPr>
            <a:r>
              <a:rPr lang="fr-FR" spc="-30" smtClean="0"/>
              <a:t>COPIL DU 14 MARS 2019</a:t>
            </a:r>
            <a:endParaRPr lang="fr-FR" spc="-30" dirty="0"/>
          </a:p>
        </p:txBody>
      </p:sp>
      <p:sp>
        <p:nvSpPr>
          <p:cNvPr id="6" name="Footer Placeholder 5"/>
          <p:cNvSpPr>
            <a:spLocks noGrp="1"/>
          </p:cNvSpPr>
          <p:nvPr>
            <p:ph type="ftr" sz="quarter" idx="11"/>
          </p:nvPr>
        </p:nvSpPr>
        <p:spPr/>
        <p:txBody>
          <a:bodyPr/>
          <a:lstStyle/>
          <a:p>
            <a:pPr marL="12700">
              <a:lnSpc>
                <a:spcPts val="1240"/>
              </a:lnSpc>
            </a:pPr>
            <a:r>
              <a:rPr lang="fr-FR" spc="-60"/>
              <a:t>PILHI ESPACE SUD</a:t>
            </a:r>
            <a:endParaRPr lang="fr-FR" spc="-60" dirty="0"/>
          </a:p>
        </p:txBody>
      </p:sp>
      <p:sp>
        <p:nvSpPr>
          <p:cNvPr id="7" name="Slide Number Placeholder 6"/>
          <p:cNvSpPr>
            <a:spLocks noGrp="1"/>
          </p:cNvSpPr>
          <p:nvPr>
            <p:ph type="sldNum" sz="quarter" idx="12"/>
          </p:nvPr>
        </p:nvSpPr>
        <p:spPr/>
        <p:txBody>
          <a:bodyPr/>
          <a:lstStyle/>
          <a:p>
            <a:fld id="{B6F15528-21DE-4FAA-801E-634DDDAF4B2B}" type="slidenum">
              <a:rPr lang="fr-FR" smtClean="0"/>
              <a:pPr/>
              <a:t>‹N°›</a:t>
            </a:fld>
            <a:endParaRPr lang="fr-FR"/>
          </a:p>
        </p:txBody>
      </p:sp>
    </p:spTree>
    <p:extLst>
      <p:ext uri="{BB962C8B-B14F-4D97-AF65-F5344CB8AC3E}">
        <p14:creationId xmlns:p14="http://schemas.microsoft.com/office/powerpoint/2010/main" val="3819680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fr-FR"/>
              <a:t>Modifiez le style du titre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marL="12700">
              <a:lnSpc>
                <a:spcPts val="1240"/>
              </a:lnSpc>
            </a:pPr>
            <a:r>
              <a:rPr lang="fr-FR" spc="-30" smtClean="0"/>
              <a:t>COPIL DU 14 MARS 2019</a:t>
            </a:r>
            <a:endParaRPr lang="fr-FR" spc="-30"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marL="12700">
              <a:lnSpc>
                <a:spcPts val="1240"/>
              </a:lnSpc>
            </a:pPr>
            <a:r>
              <a:rPr lang="fr-FR" spc="-60"/>
              <a:t>PILHI ESPACE SUD</a:t>
            </a:r>
            <a:endParaRPr lang="fr-FR" spc="-60"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B6F15528-21DE-4FAA-801E-634DDDAF4B2B}" type="slidenum">
              <a:rPr lang="fr-FR" smtClean="0"/>
              <a:pPr/>
              <a:t>‹N°›</a:t>
            </a:fld>
            <a:endParaRPr lang="fr-F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Image 1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0" y="0"/>
            <a:ext cx="819351" cy="635914"/>
          </a:xfrm>
          <a:prstGeom prst="rect">
            <a:avLst/>
          </a:prstGeom>
        </p:spPr>
      </p:pic>
    </p:spTree>
    <p:extLst>
      <p:ext uri="{BB962C8B-B14F-4D97-AF65-F5344CB8AC3E}">
        <p14:creationId xmlns:p14="http://schemas.microsoft.com/office/powerpoint/2010/main" val="4234439753"/>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 id="2147483945" r:id="rId12"/>
    <p:sldLayoutId id="2147483946" r:id="rId13"/>
    <p:sldLayoutId id="2147483661" r:id="rId14"/>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object 7"/>
          <p:cNvSpPr/>
          <p:nvPr/>
        </p:nvSpPr>
        <p:spPr>
          <a:xfrm flipV="1">
            <a:off x="748030" y="642919"/>
            <a:ext cx="7647940" cy="45719"/>
          </a:xfrm>
          <a:custGeom>
            <a:avLst/>
            <a:gdLst/>
            <a:ahLst/>
            <a:cxnLst/>
            <a:rect l="l" t="t" r="r" b="b"/>
            <a:pathLst>
              <a:path w="8028940">
                <a:moveTo>
                  <a:pt x="0" y="0"/>
                </a:moveTo>
                <a:lnTo>
                  <a:pt x="8028432" y="0"/>
                </a:lnTo>
              </a:path>
            </a:pathLst>
          </a:custGeom>
          <a:ln w="25400">
            <a:solidFill>
              <a:srgbClr val="1F70A9"/>
            </a:solidFill>
          </a:ln>
        </p:spPr>
        <p:txBody>
          <a:bodyPr wrap="square" lIns="0" tIns="0" rIns="0" bIns="0" rtlCol="0"/>
          <a:lstStyle/>
          <a:p>
            <a:pPr algn="ctr"/>
            <a:endParaRPr dirty="0"/>
          </a:p>
        </p:txBody>
      </p:sp>
      <p:sp>
        <p:nvSpPr>
          <p:cNvPr id="14" name="object 14"/>
          <p:cNvSpPr/>
          <p:nvPr/>
        </p:nvSpPr>
        <p:spPr>
          <a:xfrm>
            <a:off x="6626352" y="2747772"/>
            <a:ext cx="708659" cy="729996"/>
          </a:xfrm>
          <a:prstGeom prst="rect">
            <a:avLst/>
          </a:prstGeom>
          <a:blipFill>
            <a:blip r:embed="rId2" cstate="email"/>
            <a:stretch>
              <a:fillRect/>
            </a:stretch>
          </a:blipFill>
        </p:spPr>
        <p:txBody>
          <a:bodyPr wrap="square" lIns="0" tIns="0" rIns="0" bIns="0" rtlCol="0"/>
          <a:lstStyle/>
          <a:p>
            <a:endParaRPr dirty="0"/>
          </a:p>
        </p:txBody>
      </p:sp>
      <p:sp>
        <p:nvSpPr>
          <p:cNvPr id="15" name="object 15"/>
          <p:cNvSpPr/>
          <p:nvPr/>
        </p:nvSpPr>
        <p:spPr>
          <a:xfrm>
            <a:off x="6731507" y="2747772"/>
            <a:ext cx="707135" cy="729996"/>
          </a:xfrm>
          <a:prstGeom prst="rect">
            <a:avLst/>
          </a:prstGeom>
          <a:blipFill>
            <a:blip r:embed="rId2" cstate="email"/>
            <a:stretch>
              <a:fillRect/>
            </a:stretch>
          </a:blipFill>
        </p:spPr>
        <p:txBody>
          <a:bodyPr wrap="square" lIns="0" tIns="0" rIns="0" bIns="0" rtlCol="0"/>
          <a:lstStyle/>
          <a:p>
            <a:endParaRPr dirty="0"/>
          </a:p>
        </p:txBody>
      </p:sp>
      <p:sp>
        <p:nvSpPr>
          <p:cNvPr id="26" name="object 26"/>
          <p:cNvSpPr/>
          <p:nvPr/>
        </p:nvSpPr>
        <p:spPr>
          <a:xfrm>
            <a:off x="6248400" y="3186683"/>
            <a:ext cx="707135" cy="729995"/>
          </a:xfrm>
          <a:prstGeom prst="rect">
            <a:avLst/>
          </a:prstGeom>
          <a:blipFill>
            <a:blip r:embed="rId2" cstate="email"/>
            <a:stretch>
              <a:fillRect/>
            </a:stretch>
          </a:blipFill>
        </p:spPr>
        <p:txBody>
          <a:bodyPr wrap="square" lIns="0" tIns="0" rIns="0" bIns="0" rtlCol="0"/>
          <a:lstStyle/>
          <a:p>
            <a:endParaRPr dirty="0"/>
          </a:p>
        </p:txBody>
      </p:sp>
      <p:sp>
        <p:nvSpPr>
          <p:cNvPr id="29" name="object 29"/>
          <p:cNvSpPr txBox="1"/>
          <p:nvPr/>
        </p:nvSpPr>
        <p:spPr>
          <a:xfrm>
            <a:off x="38694" y="1077565"/>
            <a:ext cx="9105306" cy="1025922"/>
          </a:xfrm>
          <a:prstGeom prst="rect">
            <a:avLst/>
          </a:prstGeom>
          <a:effectLst>
            <a:outerShdw blurRad="50800" dist="38100" dir="18900000" algn="bl" rotWithShape="0">
              <a:prstClr val="black">
                <a:alpha val="40000"/>
              </a:prstClr>
            </a:outerShdw>
          </a:effectLst>
        </p:spPr>
        <p:txBody>
          <a:bodyPr vert="horz" wrap="square" lIns="0" tIns="12700" rIns="0" bIns="0" rtlCol="0">
            <a:spAutoFit/>
          </a:bodyPr>
          <a:lstStyle/>
          <a:p>
            <a:pPr algn="ctr">
              <a:lnSpc>
                <a:spcPts val="3890"/>
              </a:lnSpc>
              <a:spcBef>
                <a:spcPts val="100"/>
              </a:spcBef>
            </a:pPr>
            <a:r>
              <a:rPr lang="fr-FR" sz="2600" b="1" spc="600" dirty="0" smtClean="0">
                <a:latin typeface="Arial"/>
                <a:cs typeface="Arial"/>
              </a:rPr>
              <a:t>PILHI DE L’ESPACE SUD</a:t>
            </a:r>
          </a:p>
          <a:p>
            <a:pPr algn="ctr">
              <a:lnSpc>
                <a:spcPts val="3890"/>
              </a:lnSpc>
              <a:spcBef>
                <a:spcPts val="100"/>
              </a:spcBef>
            </a:pPr>
            <a:r>
              <a:rPr lang="fr-FR" sz="2600" b="1" dirty="0" smtClean="0">
                <a:latin typeface="Arial"/>
                <a:cs typeface="Arial"/>
              </a:rPr>
              <a:t>Présentation des objectifs et du plan d’actions </a:t>
            </a:r>
            <a:endParaRPr sz="2600" dirty="0">
              <a:latin typeface="Arial"/>
              <a:cs typeface="Arial"/>
            </a:endParaRPr>
          </a:p>
        </p:txBody>
      </p:sp>
      <p:sp>
        <p:nvSpPr>
          <p:cNvPr id="31" name="object 31"/>
          <p:cNvSpPr txBox="1">
            <a:spLocks noGrp="1"/>
          </p:cNvSpPr>
          <p:nvPr>
            <p:ph type="title" idx="4294967295"/>
          </p:nvPr>
        </p:nvSpPr>
        <p:spPr>
          <a:xfrm>
            <a:off x="0" y="304800"/>
            <a:ext cx="9144000" cy="412750"/>
          </a:xfrm>
          <a:prstGeom prst="rect">
            <a:avLst/>
          </a:prstGeom>
        </p:spPr>
        <p:txBody>
          <a:bodyPr vert="horz" wrap="square" lIns="0" tIns="12700" rIns="0" bIns="0" rtlCol="0">
            <a:spAutoFit/>
          </a:bodyPr>
          <a:lstStyle/>
          <a:p>
            <a:pPr marL="12700" algn="ctr">
              <a:lnSpc>
                <a:spcPct val="100000"/>
              </a:lnSpc>
              <a:spcBef>
                <a:spcPts val="100"/>
              </a:spcBef>
            </a:pPr>
            <a:r>
              <a:rPr sz="2600" b="1" spc="-80" dirty="0">
                <a:solidFill>
                  <a:schemeClr val="tx1"/>
                </a:solidFill>
                <a:latin typeface="Calibri" panose="020F0502020204030204" pitchFamily="34" charset="0"/>
                <a:ea typeface="+mn-ea"/>
                <a:cs typeface="Calibri" panose="020F0502020204030204" pitchFamily="34" charset="0"/>
              </a:rPr>
              <a:t>C</a:t>
            </a:r>
            <a:r>
              <a:rPr lang="fr-FR" sz="2600" b="1" spc="-80" dirty="0">
                <a:solidFill>
                  <a:schemeClr val="tx1"/>
                </a:solidFill>
                <a:latin typeface="Calibri" panose="020F0502020204030204" pitchFamily="34" charset="0"/>
                <a:ea typeface="+mn-ea"/>
                <a:cs typeface="Calibri" panose="020F0502020204030204" pitchFamily="34" charset="0"/>
              </a:rPr>
              <a:t>ommunauté d’Agglomération de l’Espace Sud Martinique</a:t>
            </a:r>
            <a:endParaRPr sz="2600" b="1" spc="-80" dirty="0">
              <a:solidFill>
                <a:schemeClr val="tx1"/>
              </a:solidFill>
              <a:latin typeface="Calibri" panose="020F0502020204030204" pitchFamily="34" charset="0"/>
              <a:ea typeface="+mn-ea"/>
              <a:cs typeface="Calibri" panose="020F0502020204030204" pitchFamily="34" charset="0"/>
            </a:endParaRPr>
          </a:p>
        </p:txBody>
      </p:sp>
      <p:grpSp>
        <p:nvGrpSpPr>
          <p:cNvPr id="2" name="Groupe 1"/>
          <p:cNvGrpSpPr/>
          <p:nvPr/>
        </p:nvGrpSpPr>
        <p:grpSpPr>
          <a:xfrm>
            <a:off x="1600200" y="2463502"/>
            <a:ext cx="5149595" cy="3355932"/>
            <a:chOff x="1550363" y="2580752"/>
            <a:chExt cx="5729327" cy="3829626"/>
          </a:xfrm>
        </p:grpSpPr>
        <p:pic>
          <p:nvPicPr>
            <p:cNvPr id="1026" name="Picture 2"/>
            <p:cNvPicPr>
              <a:picLocks noChangeAspect="1" noChangeArrowheads="1"/>
            </p:cNvPicPr>
            <p:nvPr/>
          </p:nvPicPr>
          <p:blipFill>
            <a:blip r:embed="rId3" cstate="email">
              <a:lum bright="10000"/>
            </a:blip>
            <a:srcRect t="9524"/>
            <a:stretch>
              <a:fillRect/>
            </a:stretch>
          </p:blipFill>
          <p:spPr bwMode="auto">
            <a:xfrm>
              <a:off x="1550363" y="2590800"/>
              <a:ext cx="2971800" cy="2016579"/>
            </a:xfrm>
            <a:prstGeom prst="rect">
              <a:avLst/>
            </a:prstGeom>
            <a:noFill/>
            <a:ln w="9525">
              <a:solidFill>
                <a:schemeClr val="accent1"/>
              </a:solidFill>
              <a:miter lim="800000"/>
              <a:headEnd/>
              <a:tailEnd/>
            </a:ln>
          </p:spPr>
        </p:pic>
        <p:pic>
          <p:nvPicPr>
            <p:cNvPr id="1027" name="Picture 3"/>
            <p:cNvPicPr>
              <a:picLocks noChangeAspect="1" noChangeArrowheads="1"/>
            </p:cNvPicPr>
            <p:nvPr/>
          </p:nvPicPr>
          <p:blipFill>
            <a:blip r:embed="rId4" cstate="email">
              <a:lum bright="10000"/>
            </a:blip>
            <a:srcRect r="1266"/>
            <a:stretch>
              <a:fillRect/>
            </a:stretch>
          </p:blipFill>
          <p:spPr bwMode="auto">
            <a:xfrm>
              <a:off x="4522162" y="2580752"/>
              <a:ext cx="2743201" cy="2083778"/>
            </a:xfrm>
            <a:prstGeom prst="rect">
              <a:avLst/>
            </a:prstGeom>
            <a:noFill/>
            <a:ln w="9525">
              <a:solidFill>
                <a:schemeClr val="accent1"/>
              </a:solidFill>
              <a:miter lim="800000"/>
              <a:headEnd/>
              <a:tailEnd/>
            </a:ln>
          </p:spPr>
        </p:pic>
        <p:pic>
          <p:nvPicPr>
            <p:cNvPr id="1028" name="Picture 4"/>
            <p:cNvPicPr>
              <a:picLocks noChangeAspect="1" noChangeArrowheads="1"/>
            </p:cNvPicPr>
            <p:nvPr/>
          </p:nvPicPr>
          <p:blipFill>
            <a:blip r:embed="rId5" cstate="email">
              <a:lum bright="10000"/>
            </a:blip>
            <a:srcRect b="19048"/>
            <a:stretch>
              <a:fillRect/>
            </a:stretch>
          </p:blipFill>
          <p:spPr bwMode="auto">
            <a:xfrm>
              <a:off x="1552518" y="4607378"/>
              <a:ext cx="2969646" cy="1803000"/>
            </a:xfrm>
            <a:prstGeom prst="rect">
              <a:avLst/>
            </a:prstGeom>
            <a:noFill/>
            <a:ln w="9525">
              <a:solidFill>
                <a:schemeClr val="accent1"/>
              </a:solidFill>
              <a:miter lim="800000"/>
              <a:headEnd/>
              <a:tailEnd/>
            </a:ln>
          </p:spPr>
        </p:pic>
        <p:pic>
          <p:nvPicPr>
            <p:cNvPr id="1029" name="Picture 5"/>
            <p:cNvPicPr>
              <a:picLocks noChangeAspect="1" noChangeArrowheads="1"/>
            </p:cNvPicPr>
            <p:nvPr/>
          </p:nvPicPr>
          <p:blipFill>
            <a:blip r:embed="rId6" cstate="email">
              <a:lum bright="10000"/>
            </a:blip>
            <a:srcRect l="9677" t="14337" b="9677"/>
            <a:stretch>
              <a:fillRect/>
            </a:stretch>
          </p:blipFill>
          <p:spPr bwMode="auto">
            <a:xfrm>
              <a:off x="4522161" y="4607377"/>
              <a:ext cx="2757529" cy="1803000"/>
            </a:xfrm>
            <a:prstGeom prst="rect">
              <a:avLst/>
            </a:prstGeom>
            <a:noFill/>
            <a:ln w="9525">
              <a:solidFill>
                <a:schemeClr val="accent1"/>
              </a:solidFill>
              <a:miter lim="800000"/>
              <a:headEnd/>
              <a:tailEnd/>
            </a:ln>
          </p:spPr>
        </p:pic>
      </p:grpSp>
      <p:sp>
        <p:nvSpPr>
          <p:cNvPr id="16" name="object 29"/>
          <p:cNvSpPr txBox="1"/>
          <p:nvPr/>
        </p:nvSpPr>
        <p:spPr>
          <a:xfrm>
            <a:off x="0" y="6088664"/>
            <a:ext cx="9144000" cy="434606"/>
          </a:xfrm>
          <a:prstGeom prst="rect">
            <a:avLst/>
          </a:prstGeom>
          <a:effectLst>
            <a:outerShdw blurRad="50800" dist="38100" dir="18900000" algn="bl" rotWithShape="0">
              <a:prstClr val="black">
                <a:alpha val="40000"/>
              </a:prstClr>
            </a:outerShdw>
          </a:effectLst>
        </p:spPr>
        <p:txBody>
          <a:bodyPr vert="horz" wrap="square" lIns="0" tIns="12700" rIns="0" bIns="0" rtlCol="0">
            <a:spAutoFit/>
          </a:bodyPr>
          <a:lstStyle/>
          <a:p>
            <a:pPr algn="ctr">
              <a:lnSpc>
                <a:spcPts val="3890"/>
              </a:lnSpc>
              <a:spcBef>
                <a:spcPts val="100"/>
              </a:spcBef>
            </a:pPr>
            <a:r>
              <a:rPr lang="fr-FR" sz="1600" b="1" dirty="0" smtClean="0">
                <a:latin typeface="Arial"/>
                <a:cs typeface="Arial"/>
              </a:rPr>
              <a:t>SEMINAIRE LHI DE MARTINIQUE DU 05 JUILLET 2022</a:t>
            </a:r>
            <a:endParaRPr sz="1600" dirty="0">
              <a:latin typeface="Arial"/>
              <a:cs typeface="Arial"/>
            </a:endParaRPr>
          </a:p>
        </p:txBody>
      </p:sp>
      <p:sp>
        <p:nvSpPr>
          <p:cNvPr id="4" name="Espace réservé du numéro de diapositive 3"/>
          <p:cNvSpPr>
            <a:spLocks noGrp="1"/>
          </p:cNvSpPr>
          <p:nvPr>
            <p:ph type="sldNum" sz="quarter" idx="7"/>
          </p:nvPr>
        </p:nvSpPr>
        <p:spPr/>
        <p:txBody>
          <a:bodyPr/>
          <a:lstStyle/>
          <a:p>
            <a:fld id="{B6F15528-21DE-4FAA-801E-634DDDAF4B2B}" type="slidenum">
              <a:rPr lang="fr-FR" smtClean="0"/>
              <a:pPr/>
              <a:t>1</a:t>
            </a:fld>
            <a:endParaRPr lang="fr-FR"/>
          </a:p>
        </p:txBody>
      </p:sp>
      <p:pic>
        <p:nvPicPr>
          <p:cNvPr id="5" name="Image 4"/>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694" y="48002"/>
            <a:ext cx="494706" cy="56159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28082" y="1980955"/>
            <a:ext cx="7776864" cy="236378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just" defTabSz="914400" rtl="0" eaLnBrk="0" fontAlgn="base" latinLnBrk="0" hangingPunct="0">
              <a:lnSpc>
                <a:spcPct val="100000"/>
              </a:lnSpc>
              <a:spcBef>
                <a:spcPct val="0"/>
              </a:spcBef>
              <a:spcAft>
                <a:spcPct val="0"/>
              </a:spcAft>
              <a:buClrTx/>
              <a:buSzTx/>
              <a:buFontTx/>
              <a:buNone/>
              <a:tabLst>
                <a:tab pos="450850" algn="l"/>
              </a:tabLst>
            </a:pPr>
            <a:r>
              <a:rPr lang="fr-FR" sz="1600" b="1" dirty="0">
                <a:ea typeface="Calibri" pitchFamily="34" charset="0"/>
                <a:cs typeface="Times New Roman" pitchFamily="18" charset="0"/>
              </a:rPr>
              <a:t>1</a:t>
            </a:r>
            <a:r>
              <a:rPr kumimoji="0" lang="fr-FR" sz="1600" b="1" i="0" u="none" strike="noStrike" cap="none" normalizeH="0" baseline="0" dirty="0" smtClean="0">
                <a:ln>
                  <a:noFill/>
                </a:ln>
                <a:solidFill>
                  <a:schemeClr val="tx1"/>
                </a:solidFill>
                <a:effectLst/>
                <a:ea typeface="Calibri" pitchFamily="34" charset="0"/>
                <a:cs typeface="Times New Roman" pitchFamily="18" charset="0"/>
              </a:rPr>
              <a:t>-1 </a:t>
            </a:r>
            <a:r>
              <a:rPr kumimoji="0" lang="fr-FR" sz="1600" b="1" i="0" u="none" strike="noStrike" cap="none" normalizeH="0" baseline="0" dirty="0">
                <a:ln>
                  <a:noFill/>
                </a:ln>
                <a:solidFill>
                  <a:schemeClr val="tx1"/>
                </a:solidFill>
                <a:effectLst/>
                <a:ea typeface="Calibri" pitchFamily="34" charset="0"/>
                <a:cs typeface="Times New Roman" pitchFamily="18" charset="0"/>
              </a:rPr>
              <a:t>En termes de localisation, </a:t>
            </a:r>
            <a:r>
              <a:rPr kumimoji="0" lang="fr-FR" sz="1600" b="0" i="0" u="none" strike="noStrike" cap="none" normalizeH="0" baseline="0" dirty="0" smtClean="0">
                <a:ln>
                  <a:noFill/>
                </a:ln>
                <a:solidFill>
                  <a:schemeClr val="tx1"/>
                </a:solidFill>
                <a:effectLst/>
                <a:ea typeface="Calibri" pitchFamily="34" charset="0"/>
                <a:cs typeface="Times New Roman" pitchFamily="18" charset="0"/>
              </a:rPr>
              <a:t>l’essentiel </a:t>
            </a:r>
            <a:r>
              <a:rPr kumimoji="0" lang="fr-FR" sz="1600" b="0" i="0" u="none" strike="noStrike" cap="none" normalizeH="0" baseline="0" dirty="0">
                <a:ln>
                  <a:noFill/>
                </a:ln>
                <a:solidFill>
                  <a:schemeClr val="tx1"/>
                </a:solidFill>
                <a:effectLst/>
                <a:ea typeface="Calibri" pitchFamily="34" charset="0"/>
                <a:cs typeface="Times New Roman" pitchFamily="18" charset="0"/>
              </a:rPr>
              <a:t>de l’action à mettre en œuvre </a:t>
            </a:r>
            <a:r>
              <a:rPr kumimoji="0" lang="fr-FR" sz="1600" b="0" i="0" u="none" strike="noStrike" cap="none" normalizeH="0" baseline="0" dirty="0" smtClean="0">
                <a:ln>
                  <a:noFill/>
                </a:ln>
                <a:solidFill>
                  <a:schemeClr val="tx1"/>
                </a:solidFill>
                <a:effectLst/>
                <a:ea typeface="Calibri" pitchFamily="34" charset="0"/>
                <a:cs typeface="Times New Roman" pitchFamily="18" charset="0"/>
              </a:rPr>
              <a:t>portera</a:t>
            </a:r>
            <a:r>
              <a:rPr kumimoji="0" lang="fr-FR" sz="1600" b="0" i="0" u="none" strike="noStrike" cap="none" normalizeH="0" dirty="0" smtClean="0">
                <a:ln>
                  <a:noFill/>
                </a:ln>
                <a:solidFill>
                  <a:schemeClr val="tx1"/>
                </a:solidFill>
                <a:effectLst/>
                <a:ea typeface="Calibri" pitchFamily="34" charset="0"/>
                <a:cs typeface="Times New Roman" pitchFamily="18" charset="0"/>
              </a:rPr>
              <a:t> sur :</a:t>
            </a:r>
            <a:endParaRPr kumimoji="0" lang="fr-FR" sz="1600" b="0" i="0" u="none" strike="noStrike" cap="none" normalizeH="0" baseline="0" dirty="0">
              <a:ln>
                <a:noFill/>
              </a:ln>
              <a:solidFill>
                <a:schemeClr val="tx1"/>
              </a:solidFill>
              <a:effectLst/>
              <a:ea typeface="Calibri" pitchFamily="34" charset="0"/>
              <a:cs typeface="Times New Roman" pitchFamily="18" charset="0"/>
            </a:endParaRPr>
          </a:p>
          <a:p>
            <a:pPr marL="0" marR="0" lvl="0" indent="228600" algn="just" defTabSz="914400" rtl="0" eaLnBrk="0" fontAlgn="base" latinLnBrk="0" hangingPunct="0">
              <a:lnSpc>
                <a:spcPct val="100000"/>
              </a:lnSpc>
              <a:spcBef>
                <a:spcPct val="0"/>
              </a:spcBef>
              <a:spcAft>
                <a:spcPct val="0"/>
              </a:spcAft>
              <a:buClrTx/>
              <a:buSzTx/>
              <a:buFontTx/>
              <a:buNone/>
              <a:tabLst>
                <a:tab pos="450850" algn="l"/>
              </a:tabLst>
            </a:pPr>
            <a:endParaRPr kumimoji="0" lang="fr-FR" sz="1600" b="0" i="0" u="none" strike="noStrike" cap="none" normalizeH="0" baseline="0" dirty="0">
              <a:ln>
                <a:noFill/>
              </a:ln>
              <a:solidFill>
                <a:schemeClr val="tx1"/>
              </a:solidFill>
              <a:effectLst/>
              <a:cs typeface="Arial" pitchFamily="34" charset="0"/>
            </a:endParaRPr>
          </a:p>
          <a:p>
            <a:pPr marL="285750" lvl="0" indent="-285750" algn="just">
              <a:lnSpc>
                <a:spcPct val="107000"/>
              </a:lnSpc>
              <a:spcAft>
                <a:spcPts val="600"/>
              </a:spcAft>
              <a:buFont typeface="Arial" panose="020B0604020202020204" pitchFamily="34" charset="0"/>
              <a:buChar char="•"/>
            </a:pPr>
            <a:r>
              <a:rPr lang="fr-FR" sz="1600" dirty="0">
                <a:effectLst/>
                <a:ea typeface="Calibri" panose="020F0502020204030204" pitchFamily="34" charset="0"/>
                <a:cs typeface="Times New Roman" panose="02020603050405020304" pitchFamily="18" charset="0"/>
              </a:rPr>
              <a:t>L</a:t>
            </a:r>
            <a:r>
              <a:rPr lang="fr-FR" sz="1600" b="1" dirty="0">
                <a:effectLst/>
                <a:ea typeface="Calibri" panose="020F0502020204030204" pitchFamily="34" charset="0"/>
                <a:cs typeface="Times New Roman" panose="02020603050405020304" pitchFamily="18" charset="0"/>
              </a:rPr>
              <a:t>es centres bourgs</a:t>
            </a:r>
            <a:r>
              <a:rPr lang="fr-FR" sz="1600" dirty="0">
                <a:effectLst/>
                <a:ea typeface="Calibri" panose="020F0502020204030204" pitchFamily="34" charset="0"/>
                <a:cs typeface="Times New Roman" panose="02020603050405020304" pitchFamily="18" charset="0"/>
              </a:rPr>
              <a:t> </a:t>
            </a:r>
            <a:r>
              <a:rPr lang="fr-FR" sz="1600" dirty="0" smtClean="0">
                <a:effectLst/>
                <a:ea typeface="Calibri" panose="020F0502020204030204" pitchFamily="34" charset="0"/>
                <a:cs typeface="Times New Roman" panose="02020603050405020304" pitchFamily="18" charset="0"/>
              </a:rPr>
              <a:t>qui recèlent</a:t>
            </a:r>
            <a:r>
              <a:rPr lang="fr-FR" sz="1600" dirty="0" smtClean="0">
                <a:solidFill>
                  <a:srgbClr val="000000"/>
                </a:solidFill>
                <a:effectLst/>
                <a:ea typeface="Calibri" panose="020F0502020204030204" pitchFamily="34" charset="0"/>
                <a:cs typeface="Times New Roman" panose="02020603050405020304" pitchFamily="18" charset="0"/>
              </a:rPr>
              <a:t> </a:t>
            </a:r>
            <a:r>
              <a:rPr lang="fr-FR" sz="1600" dirty="0">
                <a:solidFill>
                  <a:srgbClr val="000000"/>
                </a:solidFill>
                <a:effectLst/>
                <a:ea typeface="Calibri" panose="020F0502020204030204" pitchFamily="34" charset="0"/>
                <a:cs typeface="Times New Roman" panose="02020603050405020304" pitchFamily="18" charset="0"/>
              </a:rPr>
              <a:t>une </a:t>
            </a:r>
            <a:r>
              <a:rPr lang="fr-FR" sz="1600" dirty="0">
                <a:effectLst/>
                <a:ea typeface="Calibri" panose="020F0502020204030204" pitchFamily="34" charset="0"/>
                <a:cs typeface="Times New Roman" panose="02020603050405020304" pitchFamily="18" charset="0"/>
              </a:rPr>
              <a:t>part importante de </a:t>
            </a:r>
            <a:r>
              <a:rPr lang="fr-FR" sz="1600" dirty="0" smtClean="0">
                <a:effectLst/>
                <a:ea typeface="Calibri" panose="020F0502020204030204" pitchFamily="34" charset="0"/>
                <a:cs typeface="Times New Roman" panose="02020603050405020304" pitchFamily="18" charset="0"/>
              </a:rPr>
              <a:t>l’indignité</a:t>
            </a:r>
            <a:r>
              <a:rPr lang="fr-FR" sz="1600" dirty="0">
                <a:ea typeface="Calibri" panose="020F0502020204030204" pitchFamily="34" charset="0"/>
                <a:cs typeface="Times New Roman" panose="02020603050405020304" pitchFamily="18" charset="0"/>
              </a:rPr>
              <a:t> </a:t>
            </a:r>
            <a:r>
              <a:rPr lang="fr-FR" sz="1600" dirty="0" smtClean="0">
                <a:ea typeface="Calibri" panose="020F0502020204030204" pitchFamily="34" charset="0"/>
                <a:cs typeface="Times New Roman" panose="02020603050405020304" pitchFamily="18" charset="0"/>
              </a:rPr>
              <a:t>(</a:t>
            </a:r>
            <a:r>
              <a:rPr lang="fr-FR" sz="1600" dirty="0" smtClean="0">
                <a:effectLst/>
                <a:ea typeface="Calibri" panose="020F0502020204030204" pitchFamily="34" charset="0"/>
                <a:cs typeface="Times New Roman" panose="02020603050405020304" pitchFamily="18" charset="0"/>
              </a:rPr>
              <a:t>politique </a:t>
            </a:r>
            <a:r>
              <a:rPr lang="fr-FR" sz="1600" dirty="0">
                <a:effectLst/>
                <a:ea typeface="Calibri" panose="020F0502020204030204" pitchFamily="34" charset="0"/>
                <a:cs typeface="Times New Roman" panose="02020603050405020304" pitchFamily="18" charset="0"/>
              </a:rPr>
              <a:t>de revitalisation des bourgs, orientation forte du </a:t>
            </a:r>
            <a:r>
              <a:rPr lang="fr-FR" sz="1600" dirty="0" smtClean="0">
                <a:effectLst/>
                <a:ea typeface="Calibri" panose="020F0502020204030204" pitchFamily="34" charset="0"/>
                <a:cs typeface="Times New Roman" panose="02020603050405020304" pitchFamily="18" charset="0"/>
              </a:rPr>
              <a:t>PLH + </a:t>
            </a:r>
            <a:r>
              <a:rPr lang="fr-FR" sz="1600" dirty="0" smtClean="0">
                <a:solidFill>
                  <a:srgbClr val="000000"/>
                </a:solidFill>
                <a:ea typeface="Calibri" panose="020F0502020204030204" pitchFamily="34" charset="0"/>
                <a:cs typeface="Times New Roman" panose="02020603050405020304" pitchFamily="18" charset="0"/>
              </a:rPr>
              <a:t>les </a:t>
            </a:r>
            <a:r>
              <a:rPr lang="fr-FR" sz="1600" dirty="0">
                <a:solidFill>
                  <a:srgbClr val="000000"/>
                </a:solidFill>
                <a:ea typeface="Calibri" panose="020F0502020204030204" pitchFamily="34" charset="0"/>
                <a:cs typeface="Times New Roman" panose="02020603050405020304" pitchFamily="18" charset="0"/>
              </a:rPr>
              <a:t>6 communes</a:t>
            </a:r>
            <a:r>
              <a:rPr lang="fr-FR" sz="1600" dirty="0">
                <a:solidFill>
                  <a:srgbClr val="000000"/>
                </a:solidFill>
                <a:effectLst/>
                <a:ea typeface="Calibri" panose="020F0502020204030204" pitchFamily="34" charset="0"/>
                <a:cs typeface="Times New Roman" panose="02020603050405020304" pitchFamily="18" charset="0"/>
              </a:rPr>
              <a:t> du Programme Petites Villes de </a:t>
            </a:r>
            <a:r>
              <a:rPr lang="fr-FR" sz="1600" dirty="0">
                <a:effectLst/>
                <a:ea typeface="Calibri" panose="020F0502020204030204" pitchFamily="34" charset="0"/>
                <a:cs typeface="Times New Roman" panose="02020603050405020304" pitchFamily="18" charset="0"/>
              </a:rPr>
              <a:t>Demain</a:t>
            </a:r>
            <a:r>
              <a:rPr lang="fr-FR" sz="1600" dirty="0" smtClean="0">
                <a:effectLst/>
                <a:ea typeface="Calibri" panose="020F0502020204030204" pitchFamily="34" charset="0"/>
                <a:cs typeface="Times New Roman" panose="02020603050405020304" pitchFamily="18" charset="0"/>
              </a:rPr>
              <a:t>)</a:t>
            </a:r>
            <a:r>
              <a:rPr lang="fr-FR" sz="1600" dirty="0" smtClean="0">
                <a:ea typeface="Calibri" panose="020F0502020204030204" pitchFamily="34" charset="0"/>
                <a:cs typeface="Times New Roman" panose="02020603050405020304" pitchFamily="18" charset="0"/>
              </a:rPr>
              <a:t> ;</a:t>
            </a:r>
          </a:p>
          <a:p>
            <a:pPr marL="285750" lvl="0" indent="-285750" algn="just">
              <a:lnSpc>
                <a:spcPct val="107000"/>
              </a:lnSpc>
              <a:spcAft>
                <a:spcPts val="600"/>
              </a:spcAft>
              <a:buFont typeface="Arial" panose="020B0604020202020204" pitchFamily="34" charset="0"/>
              <a:buChar char="•"/>
            </a:pPr>
            <a:r>
              <a:rPr lang="fr-FR" sz="1600" b="1" dirty="0" smtClean="0">
                <a:effectLst/>
                <a:ea typeface="Calibri" panose="020F0502020204030204" pitchFamily="34" charset="0"/>
                <a:cs typeface="Times New Roman" panose="02020603050405020304" pitchFamily="18" charset="0"/>
              </a:rPr>
              <a:t>Les </a:t>
            </a:r>
            <a:r>
              <a:rPr lang="fr-FR" sz="1600" b="1" dirty="0">
                <a:effectLst/>
                <a:ea typeface="Calibri" panose="020F0502020204030204" pitchFamily="34" charset="0"/>
                <a:cs typeface="Times New Roman" panose="02020603050405020304" pitchFamily="18" charset="0"/>
              </a:rPr>
              <a:t>poches d’habitat indigne repérées dans les</a:t>
            </a:r>
            <a:r>
              <a:rPr lang="fr-FR" sz="1600" dirty="0">
                <a:effectLst/>
                <a:ea typeface="Calibri" panose="020F0502020204030204" pitchFamily="34" charset="0"/>
                <a:cs typeface="Times New Roman" panose="02020603050405020304" pitchFamily="18" charset="0"/>
              </a:rPr>
              <a:t> </a:t>
            </a:r>
            <a:r>
              <a:rPr lang="fr-FR" sz="1600" b="1" dirty="0">
                <a:effectLst/>
                <a:ea typeface="Calibri" panose="020F0502020204030204" pitchFamily="34" charset="0"/>
                <a:cs typeface="Times New Roman" panose="02020603050405020304" pitchFamily="18" charset="0"/>
              </a:rPr>
              <a:t>quartiers structurés</a:t>
            </a:r>
            <a:r>
              <a:rPr lang="fr-FR" sz="1600" dirty="0">
                <a:effectLst/>
                <a:ea typeface="Calibri" panose="020F0502020204030204" pitchFamily="34" charset="0"/>
                <a:cs typeface="Times New Roman" panose="02020603050405020304" pitchFamily="18" charset="0"/>
              </a:rPr>
              <a:t>, hors </a:t>
            </a:r>
            <a:r>
              <a:rPr lang="fr-FR" sz="1600" dirty="0" smtClean="0">
                <a:effectLst/>
                <a:ea typeface="Calibri" panose="020F0502020204030204" pitchFamily="34" charset="0"/>
                <a:cs typeface="Times New Roman" panose="02020603050405020304" pitchFamily="18" charset="0"/>
              </a:rPr>
              <a:t>bourgs ;</a:t>
            </a:r>
          </a:p>
          <a:p>
            <a:pPr marL="285750" lvl="0" indent="-285750" algn="just">
              <a:lnSpc>
                <a:spcPct val="107000"/>
              </a:lnSpc>
              <a:spcAft>
                <a:spcPts val="600"/>
              </a:spcAft>
              <a:buFont typeface="Arial" panose="020B0604020202020204" pitchFamily="34" charset="0"/>
              <a:buChar char="•"/>
            </a:pPr>
            <a:r>
              <a:rPr kumimoji="0" lang="fr-FR" sz="1600" b="1" i="0" u="none" strike="noStrike" cap="none" normalizeH="0" baseline="0" dirty="0" smtClean="0">
                <a:ln>
                  <a:noFill/>
                </a:ln>
                <a:solidFill>
                  <a:schemeClr val="tx1"/>
                </a:solidFill>
                <a:effectLst/>
                <a:ea typeface="Calibri" pitchFamily="34" charset="0"/>
                <a:cs typeface="Times New Roman" pitchFamily="18" charset="0"/>
              </a:rPr>
              <a:t>Le diffus.</a:t>
            </a:r>
            <a:endParaRPr kumimoji="0" lang="fr-FR" sz="1600" b="1" i="0" u="none" strike="noStrike" cap="none" normalizeH="0" baseline="0" dirty="0">
              <a:ln>
                <a:noFill/>
              </a:ln>
              <a:solidFill>
                <a:schemeClr val="tx1"/>
              </a:solidFill>
              <a:effectLst/>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r>
              <a:rPr kumimoji="0" lang="fr-FR" sz="15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  </a:t>
            </a:r>
            <a:r>
              <a:rPr kumimoji="0" lang="fr-FR" sz="1500" b="1" i="0" u="none" strike="noStrike" cap="none" normalizeH="0" dirty="0">
                <a:ln>
                  <a:noFill/>
                </a:ln>
                <a:solidFill>
                  <a:schemeClr val="tx1"/>
                </a:solidFill>
                <a:effectLst/>
                <a:latin typeface="Calibri" pitchFamily="34" charset="0"/>
                <a:ea typeface="Calibri" pitchFamily="34" charset="0"/>
                <a:cs typeface="Times New Roman" pitchFamily="18" charset="0"/>
              </a:rPr>
              <a:t>    </a:t>
            </a:r>
            <a:endParaRPr kumimoji="0" lang="fr-FR" sz="15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4"/>
          <p:cNvSpPr/>
          <p:nvPr/>
        </p:nvSpPr>
        <p:spPr>
          <a:xfrm>
            <a:off x="457200" y="228600"/>
            <a:ext cx="7521498" cy="1200329"/>
          </a:xfrm>
          <a:prstGeom prst="rect">
            <a:avLst/>
          </a:prstGeom>
        </p:spPr>
        <p:txBody>
          <a:bodyPr wrap="square">
            <a:spAutoFit/>
          </a:bodyPr>
          <a:lstStyle/>
          <a:p>
            <a:pPr indent="228600" algn="ctr" fontAlgn="base">
              <a:spcBef>
                <a:spcPct val="0"/>
              </a:spcBef>
              <a:spcAft>
                <a:spcPct val="0"/>
              </a:spcAft>
              <a:tabLst>
                <a:tab pos="450850" algn="l"/>
              </a:tabLst>
            </a:pPr>
            <a:r>
              <a:rPr lang="fr-FR" sz="2400" b="1" spc="-50" dirty="0" smtClean="0">
                <a:solidFill>
                  <a:schemeClr val="accent2">
                    <a:lumMod val="75000"/>
                  </a:schemeClr>
                </a:solidFill>
              </a:rPr>
              <a:t>Structurer </a:t>
            </a:r>
            <a:r>
              <a:rPr lang="fr-FR" sz="2400" b="1" spc="-50" dirty="0">
                <a:solidFill>
                  <a:schemeClr val="accent2">
                    <a:lumMod val="75000"/>
                  </a:schemeClr>
                </a:solidFill>
              </a:rPr>
              <a:t>la politique de LHI à l’échelle du territoire (dans le prolongement des orientations du PLH)</a:t>
            </a:r>
          </a:p>
          <a:p>
            <a:pPr lvl="0" indent="228600" algn="ctr" fontAlgn="base">
              <a:spcBef>
                <a:spcPct val="0"/>
              </a:spcBef>
              <a:spcAft>
                <a:spcPct val="0"/>
              </a:spcAft>
              <a:tabLst>
                <a:tab pos="450850" algn="l"/>
              </a:tabLst>
            </a:pPr>
            <a:endParaRPr lang="fr-FR" sz="2400" b="1" spc="-50" dirty="0">
              <a:solidFill>
                <a:schemeClr val="accent2">
                  <a:lumMod val="75000"/>
                </a:schemeClr>
              </a:solidFill>
            </a:endParaRPr>
          </a:p>
        </p:txBody>
      </p:sp>
      <p:sp>
        <p:nvSpPr>
          <p:cNvPr id="7" name="ZoneTexte 6">
            <a:extLst>
              <a:ext uri="{FF2B5EF4-FFF2-40B4-BE49-F238E27FC236}">
                <a16:creationId xmlns:a16="http://schemas.microsoft.com/office/drawing/2014/main" id="{53E425E1-18A2-4E3C-A2B8-08436584D36D}"/>
              </a:ext>
            </a:extLst>
          </p:cNvPr>
          <p:cNvSpPr txBox="1"/>
          <p:nvPr/>
        </p:nvSpPr>
        <p:spPr>
          <a:xfrm>
            <a:off x="284492" y="1145098"/>
            <a:ext cx="7681664" cy="830997"/>
          </a:xfrm>
          <a:prstGeom prst="rect">
            <a:avLst/>
          </a:prstGeom>
          <a:noFill/>
        </p:spPr>
        <p:txBody>
          <a:bodyPr wrap="square">
            <a:spAutoFit/>
          </a:bodyPr>
          <a:lstStyle/>
          <a:p>
            <a:pPr algn="just">
              <a:spcAft>
                <a:spcPts val="600"/>
              </a:spcAft>
            </a:pPr>
            <a:r>
              <a:rPr lang="fr-FR" sz="1600" i="1" dirty="0">
                <a:effectLst/>
                <a:latin typeface="Calibri" panose="020F0502020204030204" pitchFamily="34" charset="0"/>
                <a:ea typeface="Times New Roman" panose="02020603050405020304" pitchFamily="18" charset="0"/>
                <a:cs typeface="Calibri-Bold"/>
              </a:rPr>
              <a:t>Il s’agit de permettre aux habitants de vivre dans un logement digne avec un meilleur accompagnement en termes d’équipements, services et lien social... en revitalisant et revalorisant en priorité les centralités et notamment les </a:t>
            </a:r>
            <a:r>
              <a:rPr lang="fr-FR" sz="1600" i="1" dirty="0" smtClean="0">
                <a:effectLst/>
                <a:latin typeface="Calibri" panose="020F0502020204030204" pitchFamily="34" charset="0"/>
                <a:ea typeface="Times New Roman" panose="02020603050405020304" pitchFamily="18" charset="0"/>
                <a:cs typeface="Calibri-Bold"/>
              </a:rPr>
              <a:t>bourgs</a:t>
            </a:r>
            <a:r>
              <a:rPr lang="fr-FR" sz="1600" i="1" dirty="0">
                <a:latin typeface="Calibri" panose="020F0502020204030204" pitchFamily="34" charset="0"/>
                <a:ea typeface="Times New Roman" panose="02020603050405020304" pitchFamily="18" charset="0"/>
                <a:cs typeface="Calibri-Bold"/>
              </a:rPr>
              <a:t>.</a:t>
            </a:r>
            <a:endParaRPr lang="fr-FR" sz="1600" dirty="0">
              <a:effectLst/>
              <a:latin typeface="Times New Roman" panose="02020603050405020304" pitchFamily="18" charset="0"/>
              <a:ea typeface="Times New Roman" panose="02020603050405020304" pitchFamily="18" charset="0"/>
            </a:endParaRPr>
          </a:p>
        </p:txBody>
      </p:sp>
      <p:sp>
        <p:nvSpPr>
          <p:cNvPr id="8" name="Rectangle 7"/>
          <p:cNvSpPr>
            <a:spLocks noChangeArrowheads="1"/>
          </p:cNvSpPr>
          <p:nvPr/>
        </p:nvSpPr>
        <p:spPr bwMode="auto">
          <a:xfrm>
            <a:off x="161766" y="4090624"/>
            <a:ext cx="8525034" cy="2192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360000" algn="just">
              <a:spcAft>
                <a:spcPts val="600"/>
              </a:spcAft>
            </a:pPr>
            <a:r>
              <a:rPr lang="fr-FR" sz="1600" b="1" dirty="0">
                <a:latin typeface="Calibri" pitchFamily="34" charset="0"/>
                <a:ea typeface="Calibri" pitchFamily="34" charset="0"/>
                <a:cs typeface="Times New Roman" pitchFamily="18" charset="0"/>
              </a:rPr>
              <a:t>1</a:t>
            </a:r>
            <a:r>
              <a:rPr lang="fr-FR" sz="1600" b="1" dirty="0" smtClean="0">
                <a:latin typeface="Calibri" pitchFamily="34" charset="0"/>
                <a:ea typeface="Calibri" pitchFamily="34" charset="0"/>
                <a:cs typeface="Times New Roman" pitchFamily="18" charset="0"/>
              </a:rPr>
              <a:t>-2 L’habitat indigne implanté dans les zones à risque doit être traité à la mesure de</a:t>
            </a:r>
            <a:br>
              <a:rPr lang="fr-FR" sz="1600" b="1" dirty="0" smtClean="0">
                <a:latin typeface="Calibri" pitchFamily="34" charset="0"/>
                <a:ea typeface="Calibri" pitchFamily="34" charset="0"/>
                <a:cs typeface="Times New Roman" pitchFamily="18" charset="0"/>
              </a:rPr>
            </a:br>
            <a:r>
              <a:rPr lang="fr-FR" sz="1600" b="1" dirty="0" smtClean="0">
                <a:latin typeface="Calibri" pitchFamily="34" charset="0"/>
                <a:ea typeface="Calibri" pitchFamily="34" charset="0"/>
                <a:cs typeface="Times New Roman" pitchFamily="18" charset="0"/>
              </a:rPr>
              <a:t>         l’urgence, </a:t>
            </a: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même si le risque ne constitue pas à lui seul une cause d’indignité </a:t>
            </a:r>
            <a:r>
              <a:rPr lang="fr-FR" sz="1600" dirty="0" smtClean="0">
                <a:effectLst/>
                <a:latin typeface="Calibri" panose="020F0502020204030204" pitchFamily="34" charset="0"/>
                <a:ea typeface="Times New Roman" panose="02020603050405020304" pitchFamily="18" charset="0"/>
                <a:cs typeface="Times New Roman" panose="02020603050405020304" pitchFamily="18" charset="0"/>
              </a:rPr>
              <a:t>du logement,</a:t>
            </a:r>
          </a:p>
          <a:p>
            <a:pPr indent="360000" algn="just">
              <a:spcAft>
                <a:spcPts val="600"/>
              </a:spcAft>
            </a:pPr>
            <a:r>
              <a:rPr lang="fr-FR" sz="1600" dirty="0" smtClean="0">
                <a:effectLst/>
                <a:latin typeface="Calibri" panose="020F0502020204030204" pitchFamily="34" charset="0"/>
                <a:ea typeface="Times New Roman" panose="02020603050405020304" pitchFamily="18" charset="0"/>
                <a:cs typeface="Times New Roman" panose="02020603050405020304" pitchFamily="18" charset="0"/>
              </a:rPr>
              <a:t>   il </a:t>
            </a: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constituera </a:t>
            </a:r>
            <a:r>
              <a:rPr lang="fr-FR" sz="1600" dirty="0" smtClean="0">
                <a:effectLst/>
                <a:latin typeface="Calibri" panose="020F0502020204030204" pitchFamily="34" charset="0"/>
                <a:ea typeface="Times New Roman" panose="02020603050405020304" pitchFamily="18" charset="0"/>
                <a:cs typeface="Times New Roman" panose="02020603050405020304" pitchFamily="18" charset="0"/>
              </a:rPr>
              <a:t>une priorité </a:t>
            </a: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absolue de </a:t>
            </a:r>
            <a:r>
              <a:rPr lang="fr-FR" sz="1600" dirty="0" smtClean="0">
                <a:effectLst/>
                <a:latin typeface="Calibri" panose="020F0502020204030204" pitchFamily="34" charset="0"/>
                <a:ea typeface="Times New Roman" panose="02020603050405020304" pitchFamily="18" charset="0"/>
                <a:cs typeface="Times New Roman" panose="02020603050405020304" pitchFamily="18" charset="0"/>
              </a:rPr>
              <a:t>l’action, et portera sur :</a:t>
            </a: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lvl="0" indent="-285750" algn="just">
              <a:lnSpc>
                <a:spcPct val="107000"/>
              </a:lnSpc>
              <a:spcAft>
                <a:spcPts val="600"/>
              </a:spcAft>
              <a:buFont typeface="Arial" panose="020B0604020202020204" pitchFamily="34" charset="0"/>
              <a:buChar char="•"/>
            </a:pPr>
            <a:r>
              <a:rPr lang="fr-FR" sz="1600" b="1" dirty="0" smtClean="0">
                <a:effectLst/>
                <a:latin typeface="Calibri" panose="020F0502020204030204" pitchFamily="34" charset="0"/>
                <a:ea typeface="Calibri" panose="020F0502020204030204" pitchFamily="34" charset="0"/>
                <a:cs typeface="Times New Roman" panose="02020603050405020304" pitchFamily="18" charset="0"/>
              </a:rPr>
              <a:t>Les </a:t>
            </a:r>
            <a:r>
              <a:rPr lang="fr-FR" sz="1600" b="1" dirty="0">
                <a:effectLst/>
                <a:latin typeface="Calibri" panose="020F0502020204030204" pitchFamily="34" charset="0"/>
                <a:ea typeface="Calibri" panose="020F0502020204030204" pitchFamily="34" charset="0"/>
                <a:cs typeface="Times New Roman" panose="02020603050405020304" pitchFamily="18" charset="0"/>
              </a:rPr>
              <a:t>risques </a:t>
            </a:r>
            <a:r>
              <a:rPr lang="fr-FR" sz="1600" b="1" dirty="0" smtClean="0">
                <a:effectLst/>
                <a:latin typeface="Calibri" panose="020F0502020204030204" pitchFamily="34" charset="0"/>
                <a:ea typeface="Calibri" panose="020F0502020204030204" pitchFamily="34" charset="0"/>
                <a:cs typeface="Times New Roman" panose="02020603050405020304" pitchFamily="18" charset="0"/>
              </a:rPr>
              <a:t>sont littoraux; </a:t>
            </a:r>
          </a:p>
          <a:p>
            <a:pPr marL="285750" lvl="0" indent="-285750" algn="just">
              <a:lnSpc>
                <a:spcPct val="107000"/>
              </a:lnSpc>
              <a:spcAft>
                <a:spcPts val="600"/>
              </a:spcAft>
              <a:buFont typeface="Arial" panose="020B0604020202020204" pitchFamily="34" charset="0"/>
              <a:buChar char="•"/>
            </a:pPr>
            <a:r>
              <a:rPr lang="fr-FR" sz="1600" b="1" dirty="0" smtClean="0">
                <a:effectLst/>
                <a:latin typeface="Calibri" panose="020F0502020204030204" pitchFamily="34" charset="0"/>
                <a:ea typeface="Calibri" panose="020F0502020204030204" pitchFamily="34" charset="0"/>
                <a:cs typeface="Times New Roman" panose="02020603050405020304" pitchFamily="18" charset="0"/>
              </a:rPr>
              <a:t>Les </a:t>
            </a:r>
            <a:r>
              <a:rPr lang="fr-FR" sz="1600" b="1" dirty="0">
                <a:effectLst/>
                <a:latin typeface="Calibri" panose="020F0502020204030204" pitchFamily="34" charset="0"/>
                <a:ea typeface="Calibri" panose="020F0502020204030204" pitchFamily="34" charset="0"/>
                <a:cs typeface="Times New Roman" panose="02020603050405020304" pitchFamily="18" charset="0"/>
              </a:rPr>
              <a:t>risques mouvement de terrain, identifiés par </a:t>
            </a:r>
            <a:r>
              <a:rPr lang="fr-FR" sz="1600" b="1" dirty="0" smtClean="0">
                <a:effectLst/>
                <a:latin typeface="Calibri" panose="020F0502020204030204" pitchFamily="34" charset="0"/>
                <a:ea typeface="Calibri" panose="020F0502020204030204" pitchFamily="34" charset="0"/>
                <a:cs typeface="Times New Roman" panose="02020603050405020304" pitchFamily="18" charset="0"/>
              </a:rPr>
              <a:t>les </a:t>
            </a:r>
            <a:r>
              <a:rPr lang="fr-FR" sz="1600" b="1" dirty="0">
                <a:effectLst/>
                <a:latin typeface="Calibri" panose="020F0502020204030204" pitchFamily="34" charset="0"/>
                <a:ea typeface="Calibri" panose="020F0502020204030204" pitchFamily="34" charset="0"/>
                <a:cs typeface="Times New Roman" panose="02020603050405020304" pitchFamily="18" charset="0"/>
              </a:rPr>
              <a:t>PPRN ou </a:t>
            </a:r>
            <a:r>
              <a:rPr lang="fr-FR" sz="1600" b="1" dirty="0" smtClean="0">
                <a:latin typeface="Calibri" panose="020F0502020204030204" pitchFamily="34" charset="0"/>
                <a:ea typeface="Calibri" panose="020F0502020204030204" pitchFamily="34" charset="0"/>
                <a:cs typeface="Times New Roman" panose="02020603050405020304" pitchFamily="18" charset="0"/>
              </a:rPr>
              <a:t>non</a:t>
            </a:r>
            <a:r>
              <a:rPr lang="fr-FR" sz="1600" b="1" dirty="0">
                <a:latin typeface="Calibri" panose="020F0502020204030204" pitchFamily="34" charset="0"/>
                <a:ea typeface="Calibri" panose="020F0502020204030204" pitchFamily="34" charset="0"/>
                <a:cs typeface="Times New Roman" panose="02020603050405020304" pitchFamily="18" charset="0"/>
              </a:rPr>
              <a:t>;</a:t>
            </a:r>
            <a:endParaRPr lang="fr-FR" sz="16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gn="just">
              <a:lnSpc>
                <a:spcPct val="107000"/>
              </a:lnSpc>
              <a:spcAft>
                <a:spcPts val="600"/>
              </a:spcAft>
              <a:buFont typeface="Arial" panose="020B0604020202020204" pitchFamily="34" charset="0"/>
              <a:buChar char="•"/>
            </a:pPr>
            <a:r>
              <a:rPr lang="fr-FR" sz="1600" b="1" dirty="0">
                <a:latin typeface="Calibri" panose="020F0502020204030204" pitchFamily="34" charset="0"/>
                <a:ea typeface="Calibri" panose="020F0502020204030204" pitchFamily="34" charset="0"/>
                <a:cs typeface="Times New Roman" panose="02020603050405020304" pitchFamily="18" charset="0"/>
              </a:rPr>
              <a:t>D</a:t>
            </a:r>
            <a:r>
              <a:rPr lang="fr-FR" sz="1600" b="1" dirty="0" smtClean="0">
                <a:effectLst/>
                <a:latin typeface="Calibri" panose="020F0502020204030204" pitchFamily="34" charset="0"/>
                <a:ea typeface="Calibri" panose="020F0502020204030204" pitchFamily="34" charset="0"/>
                <a:cs typeface="Times New Roman" panose="02020603050405020304" pitchFamily="18" charset="0"/>
              </a:rPr>
              <a:t>es constructions ponctuellement </a:t>
            </a:r>
            <a:r>
              <a:rPr lang="fr-FR" sz="1600" b="1" dirty="0">
                <a:effectLst/>
                <a:latin typeface="Calibri" panose="020F0502020204030204" pitchFamily="34" charset="0"/>
                <a:ea typeface="Calibri" panose="020F0502020204030204" pitchFamily="34" charset="0"/>
                <a:cs typeface="Times New Roman" panose="02020603050405020304" pitchFamily="18" charset="0"/>
              </a:rPr>
              <a:t>installées en zone de </a:t>
            </a:r>
            <a:r>
              <a:rPr lang="fr-FR" sz="1600" b="1" dirty="0" smtClean="0">
                <a:effectLst/>
                <a:latin typeface="Calibri" panose="020F0502020204030204" pitchFamily="34" charset="0"/>
                <a:ea typeface="Calibri" panose="020F0502020204030204" pitchFamily="34" charset="0"/>
                <a:cs typeface="Times New Roman" panose="02020603050405020304" pitchFamily="18" charset="0"/>
              </a:rPr>
              <a:t>risque</a:t>
            </a:r>
            <a:r>
              <a:rPr lang="fr-FR" sz="1600" dirty="0" smtClean="0">
                <a:latin typeface="Calibri" panose="020F0502020204030204" pitchFamily="34" charset="0"/>
                <a:ea typeface="Calibri" panose="020F0502020204030204" pitchFamily="34" charset="0"/>
                <a:cs typeface="Times New Roman" panose="02020603050405020304" pitchFamily="18" charset="0"/>
              </a:rPr>
              <a:t> (en </a:t>
            </a:r>
            <a:r>
              <a:rPr lang="fr-FR" sz="1600" dirty="0">
                <a:latin typeface="Calibri" panose="020F0502020204030204" pitchFamily="34" charset="0"/>
                <a:ea typeface="Calibri" panose="020F0502020204030204" pitchFamily="34" charset="0"/>
                <a:cs typeface="Times New Roman" panose="02020603050405020304" pitchFamily="18" charset="0"/>
              </a:rPr>
              <a:t>dehors des </a:t>
            </a:r>
            <a:r>
              <a:rPr lang="fr-FR" sz="1600" dirty="0" smtClean="0">
                <a:latin typeface="Calibri" panose="020F0502020204030204" pitchFamily="34" charset="0"/>
                <a:ea typeface="Calibri" panose="020F0502020204030204" pitchFamily="34" charset="0"/>
                <a:cs typeface="Times New Roman" panose="02020603050405020304" pitchFamily="18" charset="0"/>
              </a:rPr>
              <a:t>poches) : </a:t>
            </a:r>
            <a:r>
              <a:rPr lang="fr-FR" sz="1600" dirty="0" smtClean="0">
                <a:effectLst/>
                <a:latin typeface="Calibri" panose="020F0502020204030204" pitchFamily="34" charset="0"/>
                <a:ea typeface="Calibri" panose="020F0502020204030204" pitchFamily="34" charset="0"/>
                <a:cs typeface="Times New Roman" panose="02020603050405020304" pitchFamily="18" charset="0"/>
              </a:rPr>
              <a:t>éboulement</a:t>
            </a:r>
            <a:r>
              <a:rPr lang="fr-FR" sz="1600" dirty="0">
                <a:effectLst/>
                <a:latin typeface="Calibri" panose="020F0502020204030204" pitchFamily="34" charset="0"/>
                <a:ea typeface="Calibri" panose="020F0502020204030204" pitchFamily="34" charset="0"/>
                <a:cs typeface="Times New Roman" panose="02020603050405020304" pitchFamily="18" charset="0"/>
              </a:rPr>
              <a:t>, ou inondation torrentielle</a:t>
            </a:r>
            <a:r>
              <a:rPr lang="fr-FR" sz="1600" dirty="0" smtClean="0">
                <a:latin typeface="Calibri" panose="020F0502020204030204" pitchFamily="34" charset="0"/>
                <a:ea typeface="Calibri" panose="020F0502020204030204" pitchFamily="34" charset="0"/>
                <a:cs typeface="Times New Roman" panose="02020603050405020304" pitchFamily="18" charset="0"/>
              </a:rPr>
              <a:t>…)</a:t>
            </a:r>
            <a:r>
              <a:rPr lang="fr-FR" sz="1600" b="1" dirty="0" smtClean="0">
                <a:latin typeface="Calibri" panose="020F0502020204030204" pitchFamily="34" charset="0"/>
                <a:ea typeface="Calibri" panose="020F0502020204030204" pitchFamily="34" charset="0"/>
                <a:cs typeface="Times New Roman" panose="02020603050405020304" pitchFamily="18" charset="0"/>
              </a:rPr>
              <a: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Espace réservé du numéro de diapositive 8"/>
          <p:cNvSpPr>
            <a:spLocks noGrp="1"/>
          </p:cNvSpPr>
          <p:nvPr>
            <p:ph type="sldNum" sz="quarter" idx="12"/>
          </p:nvPr>
        </p:nvSpPr>
        <p:spPr/>
        <p:txBody>
          <a:bodyPr/>
          <a:lstStyle/>
          <a:p>
            <a:fld id="{D57F1E4F-1CFF-5643-939E-217C01CDF565}" type="slidenum">
              <a:rPr lang="en-US" b="1" smtClean="0"/>
              <a:pPr/>
              <a:t>10</a:t>
            </a:fld>
            <a:endParaRPr lang="en-US" b="1" dirty="0"/>
          </a:p>
        </p:txBody>
      </p:sp>
      <p:pic>
        <p:nvPicPr>
          <p:cNvPr id="10" name="Image 9"/>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694" y="48002"/>
            <a:ext cx="494706" cy="561598"/>
          </a:xfrm>
          <a:prstGeom prst="rect">
            <a:avLst/>
          </a:prstGeom>
        </p:spPr>
      </p:pic>
      <p:sp>
        <p:nvSpPr>
          <p:cNvPr id="11" name="object 6">
            <a:extLst>
              <a:ext uri="{FF2B5EF4-FFF2-40B4-BE49-F238E27FC236}">
                <a16:creationId xmlns:a16="http://schemas.microsoft.com/office/drawing/2014/main" id="{8C835D66-A244-46EF-B960-40A6566C30C1}"/>
              </a:ext>
            </a:extLst>
          </p:cNvPr>
          <p:cNvSpPr txBox="1">
            <a:spLocks noGrp="1"/>
          </p:cNvSpPr>
          <p:nvPr>
            <p:ph type="ftr" sz="quarter" idx="11"/>
          </p:nvPr>
        </p:nvSpPr>
        <p:spPr>
          <a:xfrm>
            <a:off x="2764639" y="6569411"/>
            <a:ext cx="3617103" cy="145874"/>
          </a:xfrm>
          <a:prstGeom prst="rect">
            <a:avLst/>
          </a:prstGeom>
        </p:spPr>
        <p:txBody>
          <a:bodyPr vert="horz" wrap="square" lIns="0" tIns="0" rIns="0" bIns="0" rtlCol="0">
            <a:spAutoFit/>
          </a:bodyPr>
          <a:lstStyle/>
          <a:p>
            <a:pPr marL="12700">
              <a:lnSpc>
                <a:spcPts val="1240"/>
              </a:lnSpc>
            </a:pPr>
            <a:r>
              <a:rPr lang="fr-FR" b="1" dirty="0"/>
              <a:t>PILHI ESPACE SUD</a:t>
            </a:r>
          </a:p>
        </p:txBody>
      </p:sp>
    </p:spTree>
    <p:extLst>
      <p:ext uri="{BB962C8B-B14F-4D97-AF65-F5344CB8AC3E}">
        <p14:creationId xmlns:p14="http://schemas.microsoft.com/office/powerpoint/2010/main" val="466052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D16CFA8-1B1A-4FDE-9F8B-BB5F935CA717}"/>
              </a:ext>
            </a:extLst>
          </p:cNvPr>
          <p:cNvSpPr/>
          <p:nvPr/>
        </p:nvSpPr>
        <p:spPr>
          <a:xfrm>
            <a:off x="963231" y="179929"/>
            <a:ext cx="6063711" cy="584775"/>
          </a:xfrm>
          <a:prstGeom prst="rect">
            <a:avLst/>
          </a:prstGeom>
        </p:spPr>
        <p:txBody>
          <a:bodyPr wrap="none">
            <a:spAutoFit/>
          </a:bodyPr>
          <a:lstStyle/>
          <a:p>
            <a:pPr algn="ctr">
              <a:spcBef>
                <a:spcPct val="0"/>
              </a:spcBef>
              <a:defRPr/>
            </a:pPr>
            <a:r>
              <a:rPr lang="fr-FR" sz="3200" b="1" dirty="0">
                <a:solidFill>
                  <a:schemeClr val="tx2"/>
                </a:solidFill>
                <a:cs typeface="Arial" pitchFamily="34" charset="0"/>
              </a:rPr>
              <a:t> </a:t>
            </a:r>
            <a:r>
              <a:rPr lang="fr-FR" sz="2400" b="1" spc="-50" dirty="0" smtClean="0">
                <a:solidFill>
                  <a:schemeClr val="accent2">
                    <a:lumMod val="75000"/>
                  </a:schemeClr>
                </a:solidFill>
              </a:rPr>
              <a:t>LES 5 OBJECTIFS THÉMATIQUES ET 18 ACTIONS  </a:t>
            </a:r>
            <a:endParaRPr lang="fr-FR" sz="2400" b="1" spc="-50" dirty="0">
              <a:solidFill>
                <a:schemeClr val="accent2">
                  <a:lumMod val="75000"/>
                </a:schemeClr>
              </a:solidFill>
            </a:endParaRPr>
          </a:p>
        </p:txBody>
      </p:sp>
      <p:sp>
        <p:nvSpPr>
          <p:cNvPr id="8" name="Rectangle 1">
            <a:extLst>
              <a:ext uri="{FF2B5EF4-FFF2-40B4-BE49-F238E27FC236}">
                <a16:creationId xmlns:a16="http://schemas.microsoft.com/office/drawing/2014/main" id="{A8F43835-58EE-4318-9155-1B3EB8A2C88B}"/>
              </a:ext>
            </a:extLst>
          </p:cNvPr>
          <p:cNvSpPr>
            <a:spLocks noChangeArrowheads="1"/>
          </p:cNvSpPr>
          <p:nvPr/>
        </p:nvSpPr>
        <p:spPr bwMode="auto">
          <a:xfrm>
            <a:off x="289157" y="1295400"/>
            <a:ext cx="8349343" cy="4031873"/>
          </a:xfrm>
          <a:prstGeom prst="rect">
            <a:avLst/>
          </a:prstGeom>
          <a:solidFill>
            <a:schemeClr val="bg2"/>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indent="-457200">
              <a:spcAft>
                <a:spcPts val="1200"/>
              </a:spcAft>
              <a:buFont typeface="+mj-lt"/>
              <a:buAutoNum type="arabicPeriod"/>
            </a:pPr>
            <a:r>
              <a:rPr lang="fr-FR" sz="2400" b="1" dirty="0"/>
              <a:t>Permettre aux jeunes ménages et familles avec enfants de vivre dans des conditions décentes sur le </a:t>
            </a:r>
            <a:r>
              <a:rPr lang="fr-FR" sz="2400" b="1" dirty="0" smtClean="0"/>
              <a:t>territoire.</a:t>
            </a:r>
            <a:endParaRPr lang="fr-FR" sz="2400" b="1" dirty="0"/>
          </a:p>
          <a:p>
            <a:pPr marL="457200" indent="-457200">
              <a:spcAft>
                <a:spcPts val="1200"/>
              </a:spcAft>
              <a:buFont typeface="+mj-lt"/>
              <a:buAutoNum type="arabicPeriod"/>
            </a:pPr>
            <a:r>
              <a:rPr lang="fr-FR" sz="2400" b="1" dirty="0"/>
              <a:t>Favoriser le maintien au domicile des personnes âgées dans des conditions de vie décentes, ou leur </a:t>
            </a:r>
            <a:r>
              <a:rPr lang="fr-FR" sz="2400" b="1" dirty="0" smtClean="0"/>
              <a:t>relogement.</a:t>
            </a:r>
            <a:endParaRPr lang="fr-FR" sz="2400" b="1" dirty="0"/>
          </a:p>
          <a:p>
            <a:pPr marL="457200" indent="-457200">
              <a:spcAft>
                <a:spcPts val="1200"/>
              </a:spcAft>
              <a:buFont typeface="+mj-lt"/>
              <a:buAutoNum type="arabicPeriod"/>
            </a:pPr>
            <a:r>
              <a:rPr lang="fr-FR" sz="2400" b="1" dirty="0"/>
              <a:t>Créer un contexte favorable à la réhabilitation et à la construction </a:t>
            </a:r>
            <a:r>
              <a:rPr lang="fr-FR" sz="2400" b="1" dirty="0" smtClean="0"/>
              <a:t>dans les centres-bourgs.</a:t>
            </a:r>
            <a:endParaRPr lang="fr-FR" sz="2400" b="1" dirty="0"/>
          </a:p>
          <a:p>
            <a:pPr marL="457200" indent="-457200">
              <a:spcAft>
                <a:spcPts val="1200"/>
              </a:spcAft>
              <a:buFont typeface="+mj-lt"/>
              <a:buAutoNum type="arabicPeriod"/>
            </a:pPr>
            <a:r>
              <a:rPr lang="fr-FR" sz="2400" b="1" dirty="0" smtClean="0"/>
              <a:t>Agir sur les questions d’amiante et d’Assainissement Non Collectif. </a:t>
            </a:r>
            <a:endParaRPr lang="fr-FR" sz="2400" b="1" dirty="0"/>
          </a:p>
          <a:p>
            <a:pPr marL="457200" lvl="0" indent="-457200" algn="just" eaLnBrk="0" fontAlgn="base" hangingPunct="0">
              <a:spcBef>
                <a:spcPct val="0"/>
              </a:spcBef>
              <a:spcAft>
                <a:spcPts val="1200"/>
              </a:spcAft>
              <a:buFont typeface="+mj-lt"/>
              <a:buAutoNum type="arabicPeriod"/>
            </a:pPr>
            <a:r>
              <a:rPr lang="fr-FR" sz="2400" b="1" dirty="0" smtClean="0"/>
              <a:t>Organiser </a:t>
            </a:r>
            <a:r>
              <a:rPr lang="fr-FR" sz="2400" b="1" dirty="0"/>
              <a:t>la Gouvernance du PILHI et </a:t>
            </a:r>
            <a:r>
              <a:rPr lang="fr-FR" sz="2400" b="1" dirty="0" smtClean="0"/>
              <a:t>sa mise en </a:t>
            </a:r>
            <a:r>
              <a:rPr lang="fr-FR" sz="2400" b="1" dirty="0" err="1" smtClean="0"/>
              <a:t>oeuvre</a:t>
            </a:r>
            <a:r>
              <a:rPr lang="fr-FR" sz="2400" b="1" dirty="0" smtClean="0"/>
              <a:t>.</a:t>
            </a:r>
            <a:endParaRPr lang="fr-FR" sz="2400" b="1" dirty="0"/>
          </a:p>
        </p:txBody>
      </p:sp>
      <p:sp>
        <p:nvSpPr>
          <p:cNvPr id="7" name="Espace réservé du numéro de diapositive 6"/>
          <p:cNvSpPr>
            <a:spLocks noGrp="1"/>
          </p:cNvSpPr>
          <p:nvPr>
            <p:ph type="sldNum" sz="quarter" idx="12"/>
          </p:nvPr>
        </p:nvSpPr>
        <p:spPr/>
        <p:txBody>
          <a:bodyPr/>
          <a:lstStyle/>
          <a:p>
            <a:fld id="{D57F1E4F-1CFF-5643-939E-217C01CDF565}" type="slidenum">
              <a:rPr lang="en-US" b="1" smtClean="0"/>
              <a:pPr/>
              <a:t>11</a:t>
            </a:fld>
            <a:endParaRPr lang="en-US" b="1" dirty="0"/>
          </a:p>
        </p:txBody>
      </p:sp>
      <p:pic>
        <p:nvPicPr>
          <p:cNvPr id="9" name="Image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694" y="48002"/>
            <a:ext cx="494706" cy="561598"/>
          </a:xfrm>
          <a:prstGeom prst="rect">
            <a:avLst/>
          </a:prstGeom>
        </p:spPr>
      </p:pic>
      <p:sp>
        <p:nvSpPr>
          <p:cNvPr id="10" name="object 6">
            <a:extLst>
              <a:ext uri="{FF2B5EF4-FFF2-40B4-BE49-F238E27FC236}">
                <a16:creationId xmlns:a16="http://schemas.microsoft.com/office/drawing/2014/main" id="{8C835D66-A244-46EF-B960-40A6566C30C1}"/>
              </a:ext>
            </a:extLst>
          </p:cNvPr>
          <p:cNvSpPr txBox="1">
            <a:spLocks noGrp="1"/>
          </p:cNvSpPr>
          <p:nvPr>
            <p:ph type="ftr" sz="quarter" idx="11"/>
          </p:nvPr>
        </p:nvSpPr>
        <p:spPr>
          <a:xfrm>
            <a:off x="2764639" y="6569411"/>
            <a:ext cx="3617103" cy="145874"/>
          </a:xfrm>
          <a:prstGeom prst="rect">
            <a:avLst/>
          </a:prstGeom>
        </p:spPr>
        <p:txBody>
          <a:bodyPr vert="horz" wrap="square" lIns="0" tIns="0" rIns="0" bIns="0" rtlCol="0">
            <a:spAutoFit/>
          </a:bodyPr>
          <a:lstStyle/>
          <a:p>
            <a:pPr marL="12700">
              <a:lnSpc>
                <a:spcPts val="1240"/>
              </a:lnSpc>
            </a:pPr>
            <a:r>
              <a:rPr lang="fr-FR" b="1" dirty="0"/>
              <a:t>PILHI ESPACE SUD</a:t>
            </a:r>
          </a:p>
        </p:txBody>
      </p:sp>
    </p:spTree>
    <p:extLst>
      <p:ext uri="{BB962C8B-B14F-4D97-AF65-F5344CB8AC3E}">
        <p14:creationId xmlns:p14="http://schemas.microsoft.com/office/powerpoint/2010/main" val="410738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à coins arrondis 3">
            <a:extLst>
              <a:ext uri="{FF2B5EF4-FFF2-40B4-BE49-F238E27FC236}">
                <a16:creationId xmlns:a16="http://schemas.microsoft.com/office/drawing/2014/main" id="{67AAC165-041F-43BC-A901-1BDECBFA1BE7}"/>
              </a:ext>
            </a:extLst>
          </p:cNvPr>
          <p:cNvSpPr/>
          <p:nvPr/>
        </p:nvSpPr>
        <p:spPr>
          <a:xfrm>
            <a:off x="312764" y="914400"/>
            <a:ext cx="7612036" cy="95946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200"/>
              </a:spcAft>
            </a:pPr>
            <a:r>
              <a:rPr lang="fr-FR" sz="2200" b="1" dirty="0">
                <a:solidFill>
                  <a:schemeClr val="tx1"/>
                </a:solidFill>
              </a:rPr>
              <a:t>Permettre aux jeunes ménages et familles avec enfants de vivre dans des conditions décentes sur le territoire</a:t>
            </a:r>
          </a:p>
        </p:txBody>
      </p:sp>
      <p:sp>
        <p:nvSpPr>
          <p:cNvPr id="8" name="Rectangle 1">
            <a:extLst>
              <a:ext uri="{FF2B5EF4-FFF2-40B4-BE49-F238E27FC236}">
                <a16:creationId xmlns:a16="http://schemas.microsoft.com/office/drawing/2014/main" id="{9E20026B-FE9E-4113-8DE1-1908669E16D1}"/>
              </a:ext>
            </a:extLst>
          </p:cNvPr>
          <p:cNvSpPr>
            <a:spLocks noChangeArrowheads="1"/>
          </p:cNvSpPr>
          <p:nvPr/>
        </p:nvSpPr>
        <p:spPr bwMode="auto">
          <a:xfrm>
            <a:off x="240765" y="1976736"/>
            <a:ext cx="9144000" cy="4093428"/>
          </a:xfrm>
          <a:prstGeom prst="rect">
            <a:avLst/>
          </a:prstGeom>
          <a:solidFill>
            <a:schemeClr val="accent1">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sz="2000" b="1" dirty="0">
                <a:solidFill>
                  <a:srgbClr val="2E74B5"/>
                </a:solidFill>
                <a:ea typeface="Times New Roman" pitchFamily="18" charset="0"/>
                <a:cs typeface="Calibri" pitchFamily="34" charset="0"/>
              </a:rPr>
              <a:t>Action 1:</a:t>
            </a:r>
            <a:r>
              <a:rPr lang="fr-FR" sz="2000" dirty="0" smtClean="0"/>
              <a:t> </a:t>
            </a:r>
            <a:r>
              <a:rPr lang="fr-FR" sz="2000" dirty="0"/>
              <a:t>Avoir une </a:t>
            </a:r>
            <a:r>
              <a:rPr lang="fr-FR" sz="2000" dirty="0" smtClean="0"/>
              <a:t>action ciblée et concertée </a:t>
            </a:r>
            <a:r>
              <a:rPr lang="fr-FR" sz="2000" dirty="0"/>
              <a:t>avec la CAF, </a:t>
            </a:r>
            <a:r>
              <a:rPr lang="fr-FR" sz="2000" dirty="0" smtClean="0"/>
              <a:t> </a:t>
            </a:r>
            <a:r>
              <a:rPr lang="fr-FR" sz="2000" dirty="0"/>
              <a:t>sur le repérage des logements locatifs indignes ou </a:t>
            </a:r>
            <a:r>
              <a:rPr lang="fr-FR" sz="2000" dirty="0" smtClean="0"/>
              <a:t>indécents</a:t>
            </a:r>
          </a:p>
          <a:p>
            <a:r>
              <a:rPr lang="fr-FR" sz="2000" dirty="0" smtClean="0"/>
              <a:t> </a:t>
            </a:r>
            <a:endParaRPr lang="fr-FR" sz="2000" dirty="0"/>
          </a:p>
          <a:p>
            <a:pPr algn="just" fontAlgn="base">
              <a:spcBef>
                <a:spcPct val="0"/>
              </a:spcBef>
              <a:spcAft>
                <a:spcPct val="0"/>
              </a:spcAft>
            </a:pPr>
            <a:r>
              <a:rPr lang="fr-FR" sz="2000" b="1" dirty="0">
                <a:solidFill>
                  <a:srgbClr val="2E74B5"/>
                </a:solidFill>
                <a:ea typeface="Times New Roman" pitchFamily="18" charset="0"/>
                <a:cs typeface="Calibri" pitchFamily="34" charset="0"/>
              </a:rPr>
              <a:t>Action 2 :</a:t>
            </a:r>
            <a:r>
              <a:rPr lang="fr-FR" sz="2000" dirty="0"/>
              <a:t> Traiter les situations repérées par l’application de mesures incitatives et/ou </a:t>
            </a:r>
            <a:r>
              <a:rPr lang="fr-FR" sz="2000" dirty="0" smtClean="0"/>
              <a:t>coercitives</a:t>
            </a:r>
          </a:p>
          <a:p>
            <a:pPr algn="just" fontAlgn="base">
              <a:spcBef>
                <a:spcPct val="0"/>
              </a:spcBef>
              <a:spcAft>
                <a:spcPct val="0"/>
              </a:spcAft>
            </a:pPr>
            <a:endParaRPr lang="fr-FR" sz="2000" b="1" dirty="0"/>
          </a:p>
          <a:p>
            <a:pPr algn="just" fontAlgn="base">
              <a:spcBef>
                <a:spcPct val="0"/>
              </a:spcBef>
              <a:spcAft>
                <a:spcPct val="0"/>
              </a:spcAft>
            </a:pPr>
            <a:r>
              <a:rPr lang="fr-FR" sz="2000" b="1" dirty="0">
                <a:solidFill>
                  <a:srgbClr val="2E74B5"/>
                </a:solidFill>
                <a:ea typeface="Times New Roman" pitchFamily="18" charset="0"/>
                <a:cs typeface="Calibri" pitchFamily="34" charset="0"/>
              </a:rPr>
              <a:t>Action 3 :</a:t>
            </a:r>
            <a:r>
              <a:rPr lang="fr-FR" sz="2000" dirty="0"/>
              <a:t> Etudier l’opportunité de l’instauration par l’EPCI d’un « permis de louer </a:t>
            </a:r>
            <a:r>
              <a:rPr lang="fr-FR" sz="2000" dirty="0" smtClean="0"/>
              <a:t>»</a:t>
            </a:r>
          </a:p>
          <a:p>
            <a:pPr algn="just" fontAlgn="base">
              <a:spcBef>
                <a:spcPct val="0"/>
              </a:spcBef>
              <a:spcAft>
                <a:spcPct val="0"/>
              </a:spcAft>
            </a:pPr>
            <a:endParaRPr lang="fr-FR" sz="2000" dirty="0"/>
          </a:p>
          <a:p>
            <a:pPr algn="just" fontAlgn="base">
              <a:spcBef>
                <a:spcPct val="0"/>
              </a:spcBef>
              <a:spcAft>
                <a:spcPct val="0"/>
              </a:spcAft>
            </a:pPr>
            <a:r>
              <a:rPr lang="fr-FR" sz="2000" b="1" dirty="0">
                <a:solidFill>
                  <a:srgbClr val="2E74B5"/>
                </a:solidFill>
                <a:ea typeface="Times New Roman" pitchFamily="18" charset="0"/>
                <a:cs typeface="Calibri" pitchFamily="34" charset="0"/>
              </a:rPr>
              <a:t>Action 4 :</a:t>
            </a:r>
            <a:r>
              <a:rPr lang="fr-FR" sz="2000" dirty="0" smtClean="0"/>
              <a:t> Mettre en place un Programme d’Intérêt Général (PIG) propriétaires bailleurs </a:t>
            </a:r>
            <a:endParaRPr kumimoji="0" lang="fr-FR" sz="2000" b="0" i="0" u="none" strike="noStrike" cap="none" normalizeH="0" baseline="0" dirty="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sz="2000" b="1" i="0" u="none" strike="noStrike" cap="none" normalizeH="0" baseline="0" dirty="0">
              <a:ln>
                <a:noFill/>
              </a:ln>
              <a:solidFill>
                <a:srgbClr val="2E74B5"/>
              </a:solidFill>
              <a:effectLst/>
              <a:ea typeface="Times New Roman" pitchFamily="18" charset="0"/>
              <a:cs typeface="Calibri" pitchFamily="34" charset="0"/>
            </a:endParaRPr>
          </a:p>
          <a:p>
            <a:pPr lvl="0" fontAlgn="base">
              <a:spcBef>
                <a:spcPct val="0"/>
              </a:spcBef>
              <a:spcAft>
                <a:spcPct val="0"/>
              </a:spcAft>
            </a:pPr>
            <a:r>
              <a:rPr lang="fr-FR" sz="2000" b="1" dirty="0">
                <a:solidFill>
                  <a:srgbClr val="2E74B5"/>
                </a:solidFill>
                <a:ea typeface="Times New Roman" pitchFamily="18" charset="0"/>
                <a:cs typeface="Calibri" pitchFamily="34" charset="0"/>
              </a:rPr>
              <a:t>Action 5 :</a:t>
            </a:r>
            <a:r>
              <a:rPr lang="fr-FR" sz="2000" dirty="0">
                <a:ea typeface="Times New Roman" pitchFamily="18" charset="0"/>
                <a:cs typeface="Calibri" pitchFamily="34" charset="0"/>
              </a:rPr>
              <a:t> Favoriser l’auto-réhabilitation accompagnée</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dirty="0">
              <a:ln>
                <a:noFill/>
              </a:ln>
              <a:solidFill>
                <a:srgbClr val="2E74B5"/>
              </a:solidFill>
              <a:effectLst/>
              <a:latin typeface="Calibri" pitchFamily="34" charset="0"/>
              <a:ea typeface="Times New Roman" pitchFamily="18" charset="0"/>
              <a:cs typeface="Calibri" pitchFamily="34" charset="0"/>
            </a:endParaRPr>
          </a:p>
        </p:txBody>
      </p:sp>
      <p:sp>
        <p:nvSpPr>
          <p:cNvPr id="9" name="Rectangle 8">
            <a:extLst>
              <a:ext uri="{FF2B5EF4-FFF2-40B4-BE49-F238E27FC236}">
                <a16:creationId xmlns:a16="http://schemas.microsoft.com/office/drawing/2014/main" id="{FFD47D37-C539-414C-903D-95762730AA45}"/>
              </a:ext>
            </a:extLst>
          </p:cNvPr>
          <p:cNvSpPr/>
          <p:nvPr/>
        </p:nvSpPr>
        <p:spPr>
          <a:xfrm>
            <a:off x="523153" y="228600"/>
            <a:ext cx="1454244" cy="584775"/>
          </a:xfrm>
          <a:prstGeom prst="rect">
            <a:avLst/>
          </a:prstGeom>
        </p:spPr>
        <p:txBody>
          <a:bodyPr wrap="none">
            <a:spAutoFit/>
          </a:bodyPr>
          <a:lstStyle/>
          <a:p>
            <a:pPr algn="ctr">
              <a:spcBef>
                <a:spcPct val="0"/>
              </a:spcBef>
              <a:defRPr/>
            </a:pPr>
            <a:r>
              <a:rPr lang="fr-FR" sz="3200" b="1" dirty="0">
                <a:solidFill>
                  <a:schemeClr val="tx2"/>
                </a:solidFill>
                <a:cs typeface="Arial" pitchFamily="34" charset="0"/>
              </a:rPr>
              <a:t> </a:t>
            </a:r>
            <a:r>
              <a:rPr lang="fr-FR" sz="2400" b="1" spc="-50" dirty="0" smtClean="0">
                <a:solidFill>
                  <a:schemeClr val="accent2"/>
                </a:solidFill>
              </a:rPr>
              <a:t>Objectif 1</a:t>
            </a:r>
            <a:endParaRPr lang="fr-FR" sz="2400" b="1" spc="-50" dirty="0">
              <a:solidFill>
                <a:schemeClr val="accent2"/>
              </a:solidFill>
            </a:endParaRPr>
          </a:p>
        </p:txBody>
      </p:sp>
      <p:sp>
        <p:nvSpPr>
          <p:cNvPr id="2" name="Espace réservé du numéro de diapositive 1"/>
          <p:cNvSpPr>
            <a:spLocks noGrp="1"/>
          </p:cNvSpPr>
          <p:nvPr>
            <p:ph type="sldNum" sz="quarter" idx="12"/>
          </p:nvPr>
        </p:nvSpPr>
        <p:spPr/>
        <p:txBody>
          <a:bodyPr/>
          <a:lstStyle/>
          <a:p>
            <a:fld id="{D57F1E4F-1CFF-5643-939E-217C01CDF565}" type="slidenum">
              <a:rPr lang="en-US" b="1" smtClean="0"/>
              <a:pPr/>
              <a:t>12</a:t>
            </a:fld>
            <a:endParaRPr lang="en-US" b="1" dirty="0"/>
          </a:p>
        </p:txBody>
      </p:sp>
      <p:pic>
        <p:nvPicPr>
          <p:cNvPr id="7" name="Image 6"/>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694" y="48002"/>
            <a:ext cx="494706" cy="561598"/>
          </a:xfrm>
          <a:prstGeom prst="rect">
            <a:avLst/>
          </a:prstGeom>
        </p:spPr>
      </p:pic>
      <p:sp>
        <p:nvSpPr>
          <p:cNvPr id="10" name="object 6">
            <a:extLst>
              <a:ext uri="{FF2B5EF4-FFF2-40B4-BE49-F238E27FC236}">
                <a16:creationId xmlns:a16="http://schemas.microsoft.com/office/drawing/2014/main" id="{8C835D66-A244-46EF-B960-40A6566C30C1}"/>
              </a:ext>
            </a:extLst>
          </p:cNvPr>
          <p:cNvSpPr txBox="1">
            <a:spLocks noGrp="1"/>
          </p:cNvSpPr>
          <p:nvPr>
            <p:ph type="ftr" sz="quarter" idx="11"/>
          </p:nvPr>
        </p:nvSpPr>
        <p:spPr>
          <a:xfrm>
            <a:off x="2764639" y="6569411"/>
            <a:ext cx="3617103" cy="145874"/>
          </a:xfrm>
          <a:prstGeom prst="rect">
            <a:avLst/>
          </a:prstGeom>
        </p:spPr>
        <p:txBody>
          <a:bodyPr vert="horz" wrap="square" lIns="0" tIns="0" rIns="0" bIns="0" rtlCol="0">
            <a:spAutoFit/>
          </a:bodyPr>
          <a:lstStyle/>
          <a:p>
            <a:pPr marL="12700">
              <a:lnSpc>
                <a:spcPts val="1240"/>
              </a:lnSpc>
            </a:pPr>
            <a:r>
              <a:rPr lang="fr-FR" b="1" dirty="0"/>
              <a:t>PILHI ESPACE SUD</a:t>
            </a:r>
          </a:p>
        </p:txBody>
      </p:sp>
    </p:spTree>
    <p:extLst>
      <p:ext uri="{BB962C8B-B14F-4D97-AF65-F5344CB8AC3E}">
        <p14:creationId xmlns:p14="http://schemas.microsoft.com/office/powerpoint/2010/main" val="2047259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à coins arrondis 3">
            <a:extLst>
              <a:ext uri="{FF2B5EF4-FFF2-40B4-BE49-F238E27FC236}">
                <a16:creationId xmlns:a16="http://schemas.microsoft.com/office/drawing/2014/main" id="{7670A2E2-B69D-41C0-81E4-C0745A2FF3E0}"/>
              </a:ext>
            </a:extLst>
          </p:cNvPr>
          <p:cNvSpPr/>
          <p:nvPr/>
        </p:nvSpPr>
        <p:spPr>
          <a:xfrm>
            <a:off x="381000" y="691481"/>
            <a:ext cx="8153400" cy="114300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500"/>
              </a:spcBef>
              <a:spcAft>
                <a:spcPts val="1200"/>
              </a:spcAft>
            </a:pPr>
            <a:r>
              <a:rPr lang="fr-FR" sz="2200" b="1" dirty="0">
                <a:solidFill>
                  <a:schemeClr val="tx1"/>
                </a:solidFill>
              </a:rPr>
              <a:t>Favoriser le maintien au domicile des personnes âgées dans des conditions de vie décentes, ou leur relogement</a:t>
            </a:r>
          </a:p>
        </p:txBody>
      </p:sp>
      <p:sp>
        <p:nvSpPr>
          <p:cNvPr id="8" name="Rectangle 7">
            <a:extLst>
              <a:ext uri="{FF2B5EF4-FFF2-40B4-BE49-F238E27FC236}">
                <a16:creationId xmlns:a16="http://schemas.microsoft.com/office/drawing/2014/main" id="{B894C533-D4FD-48FC-9CEF-C9C2C1C0B8DC}"/>
              </a:ext>
            </a:extLst>
          </p:cNvPr>
          <p:cNvSpPr/>
          <p:nvPr/>
        </p:nvSpPr>
        <p:spPr>
          <a:xfrm>
            <a:off x="446953" y="0"/>
            <a:ext cx="1454244" cy="584775"/>
          </a:xfrm>
          <a:prstGeom prst="rect">
            <a:avLst/>
          </a:prstGeom>
        </p:spPr>
        <p:txBody>
          <a:bodyPr wrap="none">
            <a:spAutoFit/>
          </a:bodyPr>
          <a:lstStyle/>
          <a:p>
            <a:pPr algn="ctr">
              <a:spcBef>
                <a:spcPct val="0"/>
              </a:spcBef>
              <a:defRPr/>
            </a:pPr>
            <a:r>
              <a:rPr lang="fr-FR" sz="3200" b="1" dirty="0">
                <a:solidFill>
                  <a:schemeClr val="tx2"/>
                </a:solidFill>
                <a:cs typeface="Arial" pitchFamily="34" charset="0"/>
              </a:rPr>
              <a:t> </a:t>
            </a:r>
            <a:r>
              <a:rPr lang="fr-FR" sz="2400" b="1" spc="-50" dirty="0" smtClean="0">
                <a:solidFill>
                  <a:schemeClr val="accent2"/>
                </a:solidFill>
              </a:rPr>
              <a:t>Objectif 2</a:t>
            </a:r>
            <a:endParaRPr lang="fr-FR" sz="2400" b="1" spc="-50" dirty="0">
              <a:solidFill>
                <a:schemeClr val="accent2"/>
              </a:solidFill>
            </a:endParaRPr>
          </a:p>
        </p:txBody>
      </p:sp>
      <p:sp>
        <p:nvSpPr>
          <p:cNvPr id="10" name="Rectangle 1">
            <a:extLst>
              <a:ext uri="{FF2B5EF4-FFF2-40B4-BE49-F238E27FC236}">
                <a16:creationId xmlns:a16="http://schemas.microsoft.com/office/drawing/2014/main" id="{7292B478-A09C-4FE6-8892-B9985F0B9162}"/>
              </a:ext>
            </a:extLst>
          </p:cNvPr>
          <p:cNvSpPr>
            <a:spLocks noChangeArrowheads="1"/>
          </p:cNvSpPr>
          <p:nvPr/>
        </p:nvSpPr>
        <p:spPr bwMode="auto">
          <a:xfrm>
            <a:off x="157065" y="2239118"/>
            <a:ext cx="8991600" cy="3631763"/>
          </a:xfrm>
          <a:prstGeom prst="rect">
            <a:avLst/>
          </a:prstGeom>
          <a:solidFill>
            <a:schemeClr val="accent1">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spcAft>
                <a:spcPts val="1200"/>
              </a:spcAft>
            </a:pPr>
            <a:r>
              <a:rPr lang="fr-FR" sz="2000" b="1" dirty="0">
                <a:solidFill>
                  <a:srgbClr val="2E74B5"/>
                </a:solidFill>
                <a:ea typeface="Times New Roman" pitchFamily="18" charset="0"/>
                <a:cs typeface="Calibri" pitchFamily="34" charset="0"/>
              </a:rPr>
              <a:t>Action 6 </a:t>
            </a:r>
            <a:r>
              <a:rPr lang="fr-FR" sz="2000" b="1" dirty="0"/>
              <a:t>: </a:t>
            </a:r>
            <a:r>
              <a:rPr lang="fr-FR" sz="2000" dirty="0" smtClean="0">
                <a:ea typeface="Times New Roman" pitchFamily="18" charset="0"/>
                <a:cs typeface="Calibri" pitchFamily="34" charset="0"/>
              </a:rPr>
              <a:t>Accompagner les personnes </a:t>
            </a:r>
            <a:r>
              <a:rPr lang="fr-FR" sz="2000" dirty="0">
                <a:ea typeface="Times New Roman" pitchFamily="18" charset="0"/>
                <a:cs typeface="Calibri" pitchFamily="34" charset="0"/>
              </a:rPr>
              <a:t>âgées </a:t>
            </a:r>
            <a:r>
              <a:rPr lang="fr-FR" sz="2000" dirty="0" smtClean="0">
                <a:ea typeface="Times New Roman" pitchFamily="18" charset="0"/>
                <a:cs typeface="Calibri" pitchFamily="34" charset="0"/>
              </a:rPr>
              <a:t>pour mobiliser les moyens financiers disponibles afin de les </a:t>
            </a:r>
            <a:r>
              <a:rPr lang="fr-FR" sz="2000" dirty="0">
                <a:ea typeface="Times New Roman" pitchFamily="18" charset="0"/>
                <a:cs typeface="Calibri" pitchFamily="34" charset="0"/>
              </a:rPr>
              <a:t>aider à entretenir leur </a:t>
            </a:r>
            <a:r>
              <a:rPr lang="fr-FR" sz="2000" dirty="0" smtClean="0">
                <a:ea typeface="Times New Roman" pitchFamily="18" charset="0"/>
                <a:cs typeface="Calibri" pitchFamily="34" charset="0"/>
              </a:rPr>
              <a:t>logement pour favoriser des conditions de vie décentes</a:t>
            </a:r>
            <a:endParaRPr lang="fr-FR" sz="2000" b="1" dirty="0">
              <a:ea typeface="Times New Roman" pitchFamily="18" charset="0"/>
              <a:cs typeface="Calibri" pitchFamily="34" charset="0"/>
            </a:endParaRPr>
          </a:p>
          <a:p>
            <a:pPr>
              <a:spcAft>
                <a:spcPts val="600"/>
              </a:spcAft>
            </a:pPr>
            <a:r>
              <a:rPr lang="fr-FR" sz="2000" b="1" dirty="0">
                <a:solidFill>
                  <a:srgbClr val="2E74B5"/>
                </a:solidFill>
                <a:ea typeface="Times New Roman" pitchFamily="18" charset="0"/>
                <a:cs typeface="Calibri" pitchFamily="34" charset="0"/>
              </a:rPr>
              <a:t>Action</a:t>
            </a:r>
            <a:r>
              <a:rPr lang="fr-FR" sz="2000" dirty="0"/>
              <a:t> </a:t>
            </a:r>
            <a:r>
              <a:rPr lang="fr-FR" sz="2000" b="1" dirty="0">
                <a:solidFill>
                  <a:srgbClr val="2E74B5"/>
                </a:solidFill>
                <a:ea typeface="Times New Roman" pitchFamily="18" charset="0"/>
                <a:cs typeface="Calibri" pitchFamily="34" charset="0"/>
              </a:rPr>
              <a:t>7</a:t>
            </a:r>
            <a:r>
              <a:rPr lang="fr-FR" sz="2000" dirty="0" smtClean="0"/>
              <a:t> : </a:t>
            </a:r>
            <a:r>
              <a:rPr lang="fr-FR" sz="2000" dirty="0"/>
              <a:t>Assouplir les critères d’aides pour travaux pour les personnes âgées, et favoriser les travaux peu coûteux ou à coût minoré </a:t>
            </a:r>
            <a:endParaRPr lang="fr-FR" sz="2000" dirty="0" smtClean="0"/>
          </a:p>
          <a:p>
            <a:pPr>
              <a:spcAft>
                <a:spcPts val="600"/>
              </a:spcAft>
            </a:pPr>
            <a:endParaRPr lang="fr-FR" sz="2000" dirty="0"/>
          </a:p>
          <a:p>
            <a:pPr>
              <a:spcAft>
                <a:spcPts val="1200"/>
              </a:spcAft>
            </a:pPr>
            <a:r>
              <a:rPr lang="fr-FR" sz="2000" b="1" dirty="0">
                <a:solidFill>
                  <a:srgbClr val="2E74B5"/>
                </a:solidFill>
                <a:ea typeface="Times New Roman" pitchFamily="18" charset="0"/>
                <a:cs typeface="Calibri" pitchFamily="34" charset="0"/>
              </a:rPr>
              <a:t>Action 8</a:t>
            </a:r>
            <a:r>
              <a:rPr lang="fr-FR" sz="2000" dirty="0"/>
              <a:t> : Adapter les logements et leur accès face à la perte de mobilité des </a:t>
            </a:r>
            <a:r>
              <a:rPr lang="fr-FR" sz="2000" dirty="0" smtClean="0"/>
              <a:t>occupants</a:t>
            </a:r>
            <a:endParaRPr lang="fr-FR" sz="2000" dirty="0"/>
          </a:p>
          <a:p>
            <a:pPr fontAlgn="base">
              <a:spcBef>
                <a:spcPct val="0"/>
              </a:spcBef>
              <a:spcAft>
                <a:spcPts val="1200"/>
              </a:spcAft>
            </a:pPr>
            <a:r>
              <a:rPr lang="fr-FR" sz="2000" b="1" dirty="0">
                <a:solidFill>
                  <a:srgbClr val="2E74B5"/>
                </a:solidFill>
                <a:ea typeface="Times New Roman" pitchFamily="18" charset="0"/>
                <a:cs typeface="Calibri" pitchFamily="34" charset="0"/>
              </a:rPr>
              <a:t>Action 9</a:t>
            </a:r>
            <a:r>
              <a:rPr lang="fr-FR" sz="2000" b="1" dirty="0" smtClean="0">
                <a:solidFill>
                  <a:srgbClr val="2E74B5"/>
                </a:solidFill>
                <a:ea typeface="Times New Roman" pitchFamily="18" charset="0"/>
                <a:cs typeface="Calibri" pitchFamily="34" charset="0"/>
              </a:rPr>
              <a:t>: </a:t>
            </a:r>
            <a:r>
              <a:rPr lang="fr-FR" sz="2000" dirty="0">
                <a:ea typeface="Times New Roman" pitchFamily="18" charset="0"/>
                <a:cs typeface="Calibri" pitchFamily="34" charset="0"/>
              </a:rPr>
              <a:t>Rompre l’isolement en encourageant le partage des logements (avec si besoin mixage AAH /ANAH) </a:t>
            </a:r>
          </a:p>
        </p:txBody>
      </p:sp>
      <p:sp>
        <p:nvSpPr>
          <p:cNvPr id="2" name="Espace réservé du numéro de diapositive 1"/>
          <p:cNvSpPr>
            <a:spLocks noGrp="1"/>
          </p:cNvSpPr>
          <p:nvPr>
            <p:ph type="sldNum" sz="quarter" idx="12"/>
          </p:nvPr>
        </p:nvSpPr>
        <p:spPr/>
        <p:txBody>
          <a:bodyPr/>
          <a:lstStyle/>
          <a:p>
            <a:fld id="{D57F1E4F-1CFF-5643-939E-217C01CDF565}" type="slidenum">
              <a:rPr lang="en-US" b="1" smtClean="0"/>
              <a:pPr/>
              <a:t>13</a:t>
            </a:fld>
            <a:endParaRPr lang="en-US" b="1" dirty="0"/>
          </a:p>
        </p:txBody>
      </p:sp>
      <p:pic>
        <p:nvPicPr>
          <p:cNvPr id="7" name="Image 6"/>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694" y="48002"/>
            <a:ext cx="494706" cy="561598"/>
          </a:xfrm>
          <a:prstGeom prst="rect">
            <a:avLst/>
          </a:prstGeom>
        </p:spPr>
      </p:pic>
      <p:sp>
        <p:nvSpPr>
          <p:cNvPr id="9" name="object 6">
            <a:extLst>
              <a:ext uri="{FF2B5EF4-FFF2-40B4-BE49-F238E27FC236}">
                <a16:creationId xmlns:a16="http://schemas.microsoft.com/office/drawing/2014/main" id="{8C835D66-A244-46EF-B960-40A6566C30C1}"/>
              </a:ext>
            </a:extLst>
          </p:cNvPr>
          <p:cNvSpPr txBox="1">
            <a:spLocks noGrp="1"/>
          </p:cNvSpPr>
          <p:nvPr>
            <p:ph type="ftr" sz="quarter" idx="11"/>
          </p:nvPr>
        </p:nvSpPr>
        <p:spPr>
          <a:xfrm>
            <a:off x="2764639" y="6569411"/>
            <a:ext cx="3617103" cy="145874"/>
          </a:xfrm>
          <a:prstGeom prst="rect">
            <a:avLst/>
          </a:prstGeom>
        </p:spPr>
        <p:txBody>
          <a:bodyPr vert="horz" wrap="square" lIns="0" tIns="0" rIns="0" bIns="0" rtlCol="0">
            <a:spAutoFit/>
          </a:bodyPr>
          <a:lstStyle/>
          <a:p>
            <a:pPr marL="12700">
              <a:lnSpc>
                <a:spcPts val="1240"/>
              </a:lnSpc>
            </a:pPr>
            <a:r>
              <a:rPr lang="fr-FR" b="1" dirty="0"/>
              <a:t>PILHI ESPACE SUD</a:t>
            </a:r>
          </a:p>
        </p:txBody>
      </p:sp>
    </p:spTree>
    <p:extLst>
      <p:ext uri="{BB962C8B-B14F-4D97-AF65-F5344CB8AC3E}">
        <p14:creationId xmlns:p14="http://schemas.microsoft.com/office/powerpoint/2010/main" val="3809826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0" grpId="0" animBg="1"/>
      <p:bldP spid="10"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à coins arrondis 3">
            <a:extLst>
              <a:ext uri="{FF2B5EF4-FFF2-40B4-BE49-F238E27FC236}">
                <a16:creationId xmlns:a16="http://schemas.microsoft.com/office/drawing/2014/main" id="{7670A2E2-B69D-41C0-81E4-C0745A2FF3E0}"/>
              </a:ext>
            </a:extLst>
          </p:cNvPr>
          <p:cNvSpPr/>
          <p:nvPr/>
        </p:nvSpPr>
        <p:spPr>
          <a:xfrm>
            <a:off x="304800" y="914400"/>
            <a:ext cx="7696200" cy="151216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200"/>
              </a:spcAft>
            </a:pPr>
            <a:r>
              <a:rPr lang="fr-FR" sz="22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Créer un contexte favorable à la réhabilitation et à la </a:t>
            </a:r>
            <a:r>
              <a:rPr lang="fr-FR" sz="2200" b="1"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construction </a:t>
            </a:r>
            <a:r>
              <a:rPr lang="fr-FR" sz="2200" b="1" dirty="0" smtClean="0">
                <a:solidFill>
                  <a:schemeClr val="tx1"/>
                </a:solidFill>
                <a:latin typeface="Calibri" panose="020F0502020204030204" pitchFamily="34" charset="0"/>
                <a:ea typeface="Times New Roman" panose="02020603050405020304" pitchFamily="18" charset="0"/>
                <a:cs typeface="Times New Roman" panose="02020603050405020304" pitchFamily="18" charset="0"/>
              </a:rPr>
              <a:t>dans</a:t>
            </a:r>
            <a:r>
              <a:rPr lang="fr-FR" sz="2200" b="1"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les centres bourgs</a:t>
            </a:r>
            <a:endParaRPr lang="fr-FR" sz="2200" b="1" dirty="0">
              <a:solidFill>
                <a:schemeClr val="tx1"/>
              </a:solidFill>
            </a:endParaRPr>
          </a:p>
        </p:txBody>
      </p:sp>
      <p:sp>
        <p:nvSpPr>
          <p:cNvPr id="7" name="Rectangle 1">
            <a:extLst>
              <a:ext uri="{FF2B5EF4-FFF2-40B4-BE49-F238E27FC236}">
                <a16:creationId xmlns:a16="http://schemas.microsoft.com/office/drawing/2014/main" id="{DC23D059-2C1A-4356-A1E0-5AF2C2D0BF67}"/>
              </a:ext>
            </a:extLst>
          </p:cNvPr>
          <p:cNvSpPr>
            <a:spLocks noChangeArrowheads="1"/>
          </p:cNvSpPr>
          <p:nvPr/>
        </p:nvSpPr>
        <p:spPr bwMode="auto">
          <a:xfrm>
            <a:off x="0" y="2605711"/>
            <a:ext cx="9067800" cy="2785378"/>
          </a:xfrm>
          <a:prstGeom prst="rect">
            <a:avLst/>
          </a:prstGeom>
          <a:solidFill>
            <a:schemeClr val="accent1">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fr-FR" sz="2000" b="1" dirty="0">
                <a:solidFill>
                  <a:srgbClr val="2E74B5"/>
                </a:solidFill>
                <a:ea typeface="Times New Roman" pitchFamily="18" charset="0"/>
                <a:cs typeface="Calibri" pitchFamily="34" charset="0"/>
              </a:rPr>
              <a:t>Action 10 :</a:t>
            </a:r>
            <a:r>
              <a:rPr lang="fr-FR" sz="2000" dirty="0"/>
              <a:t> </a:t>
            </a:r>
            <a:r>
              <a:rPr lang="fr-FR" sz="2000" dirty="0">
                <a:solidFill>
                  <a:srgbClr val="0D0D0D"/>
                </a:solidFill>
                <a:ea typeface="Times New Roman" pitchFamily="18" charset="0"/>
                <a:cs typeface="Calibri" pitchFamily="34" charset="0"/>
              </a:rPr>
              <a:t>Créer des logements d’urgence ou </a:t>
            </a:r>
            <a:r>
              <a:rPr lang="fr-FR" sz="2000" dirty="0" smtClean="0">
                <a:solidFill>
                  <a:srgbClr val="0D0D0D"/>
                </a:solidFill>
                <a:ea typeface="Times New Roman" pitchFamily="18" charset="0"/>
                <a:cs typeface="Calibri" pitchFamily="34" charset="0"/>
              </a:rPr>
              <a:t>relais</a:t>
            </a:r>
            <a:endParaRPr lang="fr-FR" sz="2000" b="1" dirty="0">
              <a:solidFill>
                <a:srgbClr val="0D0D0D"/>
              </a:solidFill>
              <a:ea typeface="Times New Roman" pitchFamily="18" charset="0"/>
              <a:cs typeface="Calibri" pitchFamily="34" charset="0"/>
            </a:endParaRPr>
          </a:p>
          <a:p>
            <a:pPr algn="just"/>
            <a:endParaRPr lang="fr-FR" sz="2000" b="1" dirty="0">
              <a:solidFill>
                <a:srgbClr val="2E74B5"/>
              </a:solidFill>
              <a:ea typeface="Times New Roman" pitchFamily="18" charset="0"/>
              <a:cs typeface="Calibri" pitchFamily="34" charset="0"/>
            </a:endParaRPr>
          </a:p>
          <a:p>
            <a:pPr algn="just">
              <a:spcAft>
                <a:spcPts val="600"/>
              </a:spcAft>
            </a:pPr>
            <a:r>
              <a:rPr lang="fr-FR" sz="2000" b="1" dirty="0">
                <a:solidFill>
                  <a:srgbClr val="2E74B5"/>
                </a:solidFill>
                <a:ea typeface="Times New Roman" pitchFamily="18" charset="0"/>
                <a:cs typeface="Calibri" pitchFamily="34" charset="0"/>
              </a:rPr>
              <a:t>Action 11: </a:t>
            </a:r>
            <a:r>
              <a:rPr lang="fr-FR" sz="2000" dirty="0" smtClean="0"/>
              <a:t>Favoriser la résorption de l’indivision et le </a:t>
            </a:r>
            <a:r>
              <a:rPr lang="fr-FR" sz="2000" dirty="0" err="1" smtClean="0"/>
              <a:t>titrement</a:t>
            </a:r>
            <a:r>
              <a:rPr lang="fr-FR" sz="2000" dirty="0" smtClean="0"/>
              <a:t> en s’appuyant sur le GIP</a:t>
            </a:r>
            <a:endParaRPr lang="fr-FR" sz="2000" dirty="0"/>
          </a:p>
          <a:p>
            <a:pPr algn="just">
              <a:spcAft>
                <a:spcPts val="600"/>
              </a:spcAft>
            </a:pPr>
            <a:r>
              <a:rPr lang="fr-FR" sz="2000" b="1" dirty="0">
                <a:solidFill>
                  <a:srgbClr val="2E74B5"/>
                </a:solidFill>
                <a:ea typeface="Times New Roman" pitchFamily="18" charset="0"/>
                <a:cs typeface="Calibri" pitchFamily="34" charset="0"/>
              </a:rPr>
              <a:t>Action 12 : </a:t>
            </a:r>
            <a:r>
              <a:rPr lang="fr-FR" sz="2000" dirty="0"/>
              <a:t>Informer et sensibiliser </a:t>
            </a:r>
            <a:r>
              <a:rPr lang="fr-FR" sz="2000" dirty="0" smtClean="0"/>
              <a:t>sur l’indivision et la </a:t>
            </a:r>
            <a:r>
              <a:rPr lang="fr-FR" sz="2000" dirty="0"/>
              <a:t>transmission </a:t>
            </a:r>
            <a:r>
              <a:rPr lang="fr-FR" sz="2000" dirty="0" smtClean="0"/>
              <a:t>patrimoniale</a:t>
            </a:r>
          </a:p>
          <a:p>
            <a:pPr algn="just">
              <a:spcAft>
                <a:spcPts val="600"/>
              </a:spcAft>
            </a:pPr>
            <a:endParaRPr lang="fr-FR" sz="2000" dirty="0"/>
          </a:p>
          <a:p>
            <a:pPr algn="just">
              <a:spcAft>
                <a:spcPts val="600"/>
              </a:spcAft>
            </a:pPr>
            <a:r>
              <a:rPr lang="fr-FR" sz="2000" b="1" dirty="0">
                <a:solidFill>
                  <a:srgbClr val="2E74B5"/>
                </a:solidFill>
                <a:ea typeface="Times New Roman" pitchFamily="18" charset="0"/>
                <a:cs typeface="Calibri" pitchFamily="34" charset="0"/>
              </a:rPr>
              <a:t>Action 13 : </a:t>
            </a:r>
            <a:r>
              <a:rPr lang="fr-FR" sz="2000" dirty="0"/>
              <a:t>Continuer, voire accélérer la régularisation du statut d’occupation sur les 50 Pas</a:t>
            </a:r>
          </a:p>
        </p:txBody>
      </p:sp>
      <p:sp>
        <p:nvSpPr>
          <p:cNvPr id="8" name="Rectangle 7">
            <a:extLst>
              <a:ext uri="{FF2B5EF4-FFF2-40B4-BE49-F238E27FC236}">
                <a16:creationId xmlns:a16="http://schemas.microsoft.com/office/drawing/2014/main" id="{B894C533-D4FD-48FC-9CEF-C9C2C1C0B8DC}"/>
              </a:ext>
            </a:extLst>
          </p:cNvPr>
          <p:cNvSpPr/>
          <p:nvPr/>
        </p:nvSpPr>
        <p:spPr>
          <a:xfrm>
            <a:off x="446952" y="177225"/>
            <a:ext cx="1454245" cy="584775"/>
          </a:xfrm>
          <a:prstGeom prst="rect">
            <a:avLst/>
          </a:prstGeom>
        </p:spPr>
        <p:txBody>
          <a:bodyPr wrap="none">
            <a:spAutoFit/>
          </a:bodyPr>
          <a:lstStyle/>
          <a:p>
            <a:pPr algn="ctr">
              <a:spcBef>
                <a:spcPct val="0"/>
              </a:spcBef>
              <a:defRPr/>
            </a:pPr>
            <a:r>
              <a:rPr lang="fr-FR" sz="3200" b="1" dirty="0">
                <a:solidFill>
                  <a:schemeClr val="accent2"/>
                </a:solidFill>
                <a:cs typeface="Arial" pitchFamily="34" charset="0"/>
              </a:rPr>
              <a:t> </a:t>
            </a:r>
            <a:r>
              <a:rPr lang="fr-FR" sz="2400" b="1" spc="-50" dirty="0" smtClean="0">
                <a:solidFill>
                  <a:schemeClr val="accent2"/>
                </a:solidFill>
              </a:rPr>
              <a:t>Objectif 3</a:t>
            </a:r>
            <a:endParaRPr lang="fr-FR" sz="2400" b="1" spc="-50" dirty="0">
              <a:solidFill>
                <a:schemeClr val="accent2"/>
              </a:solidFill>
            </a:endParaRPr>
          </a:p>
        </p:txBody>
      </p:sp>
      <p:sp>
        <p:nvSpPr>
          <p:cNvPr id="2" name="Espace réservé du numéro de diapositive 1"/>
          <p:cNvSpPr>
            <a:spLocks noGrp="1"/>
          </p:cNvSpPr>
          <p:nvPr>
            <p:ph type="sldNum" sz="quarter" idx="12"/>
          </p:nvPr>
        </p:nvSpPr>
        <p:spPr/>
        <p:txBody>
          <a:bodyPr/>
          <a:lstStyle/>
          <a:p>
            <a:fld id="{D57F1E4F-1CFF-5643-939E-217C01CDF565}" type="slidenum">
              <a:rPr lang="en-US" smtClean="0"/>
              <a:pPr/>
              <a:t>14</a:t>
            </a:fld>
            <a:endParaRPr lang="en-US" dirty="0"/>
          </a:p>
        </p:txBody>
      </p:sp>
      <p:pic>
        <p:nvPicPr>
          <p:cNvPr id="9" name="Image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694" y="48002"/>
            <a:ext cx="494706" cy="561598"/>
          </a:xfrm>
          <a:prstGeom prst="rect">
            <a:avLst/>
          </a:prstGeom>
        </p:spPr>
      </p:pic>
      <p:sp>
        <p:nvSpPr>
          <p:cNvPr id="10" name="object 6">
            <a:extLst>
              <a:ext uri="{FF2B5EF4-FFF2-40B4-BE49-F238E27FC236}">
                <a16:creationId xmlns:a16="http://schemas.microsoft.com/office/drawing/2014/main" id="{8C835D66-A244-46EF-B960-40A6566C30C1}"/>
              </a:ext>
            </a:extLst>
          </p:cNvPr>
          <p:cNvSpPr txBox="1">
            <a:spLocks noGrp="1"/>
          </p:cNvSpPr>
          <p:nvPr>
            <p:ph type="ftr" sz="quarter" idx="11"/>
          </p:nvPr>
        </p:nvSpPr>
        <p:spPr>
          <a:xfrm>
            <a:off x="2764639" y="6569411"/>
            <a:ext cx="3617103" cy="145874"/>
          </a:xfrm>
          <a:prstGeom prst="rect">
            <a:avLst/>
          </a:prstGeom>
        </p:spPr>
        <p:txBody>
          <a:bodyPr vert="horz" wrap="square" lIns="0" tIns="0" rIns="0" bIns="0" rtlCol="0">
            <a:spAutoFit/>
          </a:bodyPr>
          <a:lstStyle/>
          <a:p>
            <a:pPr marL="12700">
              <a:lnSpc>
                <a:spcPts val="1240"/>
              </a:lnSpc>
            </a:pPr>
            <a:r>
              <a:rPr lang="fr-FR" b="1" dirty="0"/>
              <a:t>PILHI ESPACE SUD</a:t>
            </a:r>
          </a:p>
        </p:txBody>
      </p:sp>
    </p:spTree>
    <p:extLst>
      <p:ext uri="{BB962C8B-B14F-4D97-AF65-F5344CB8AC3E}">
        <p14:creationId xmlns:p14="http://schemas.microsoft.com/office/powerpoint/2010/main" val="298683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 name="object 6">
            <a:extLst>
              <a:ext uri="{FF2B5EF4-FFF2-40B4-BE49-F238E27FC236}">
                <a16:creationId xmlns:a16="http://schemas.microsoft.com/office/drawing/2014/main" id="{8C835D66-A244-46EF-B960-40A6566C30C1}"/>
              </a:ext>
            </a:extLst>
          </p:cNvPr>
          <p:cNvSpPr txBox="1">
            <a:spLocks noGrp="1"/>
          </p:cNvSpPr>
          <p:nvPr>
            <p:ph type="ftr" sz="quarter" idx="11"/>
          </p:nvPr>
        </p:nvSpPr>
        <p:spPr>
          <a:xfrm>
            <a:off x="2764639" y="6569411"/>
            <a:ext cx="3617103" cy="145874"/>
          </a:xfrm>
          <a:prstGeom prst="rect">
            <a:avLst/>
          </a:prstGeom>
        </p:spPr>
        <p:txBody>
          <a:bodyPr vert="horz" wrap="square" lIns="0" tIns="0" rIns="0" bIns="0" rtlCol="0">
            <a:spAutoFit/>
          </a:bodyPr>
          <a:lstStyle/>
          <a:p>
            <a:pPr marL="12700">
              <a:lnSpc>
                <a:spcPts val="1240"/>
              </a:lnSpc>
            </a:pPr>
            <a:r>
              <a:rPr lang="fr-FR" b="1" dirty="0"/>
              <a:t>PILHI ESPACE SUD</a:t>
            </a:r>
          </a:p>
        </p:txBody>
      </p:sp>
      <p:sp>
        <p:nvSpPr>
          <p:cNvPr id="6" name="Rectangle à coins arrondis 3">
            <a:extLst>
              <a:ext uri="{FF2B5EF4-FFF2-40B4-BE49-F238E27FC236}">
                <a16:creationId xmlns:a16="http://schemas.microsoft.com/office/drawing/2014/main" id="{7670A2E2-B69D-41C0-81E4-C0745A2FF3E0}"/>
              </a:ext>
            </a:extLst>
          </p:cNvPr>
          <p:cNvSpPr/>
          <p:nvPr/>
        </p:nvSpPr>
        <p:spPr>
          <a:xfrm>
            <a:off x="298909" y="1153090"/>
            <a:ext cx="8305800" cy="80917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200"/>
              </a:spcAft>
            </a:pPr>
            <a:r>
              <a:rPr lang="fr-FR" sz="2200" b="1" dirty="0" smtClean="0">
                <a:solidFill>
                  <a:schemeClr val="tx1"/>
                </a:solidFill>
                <a:latin typeface="Calibri" panose="020F0502020204030204" pitchFamily="34" charset="0"/>
                <a:ea typeface="Times New Roman" panose="02020603050405020304" pitchFamily="18" charset="0"/>
                <a:cs typeface="Times New Roman" panose="02020603050405020304" pitchFamily="18" charset="0"/>
              </a:rPr>
              <a:t>Agir sur les questions d’amiante et d’Assainissement </a:t>
            </a:r>
            <a:r>
              <a:rPr lang="fr-FR" sz="2200" b="1"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N</a:t>
            </a:r>
            <a:r>
              <a:rPr lang="fr-FR" sz="2200" b="1" dirty="0" smtClean="0">
                <a:solidFill>
                  <a:schemeClr val="tx1"/>
                </a:solidFill>
                <a:latin typeface="Calibri" panose="020F0502020204030204" pitchFamily="34" charset="0"/>
                <a:ea typeface="Times New Roman" panose="02020603050405020304" pitchFamily="18" charset="0"/>
                <a:cs typeface="Times New Roman" panose="02020603050405020304" pitchFamily="18" charset="0"/>
              </a:rPr>
              <a:t>on Collectif (ANC) </a:t>
            </a:r>
            <a:r>
              <a:rPr lang="fr-FR" sz="2200" b="1"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fr-FR" sz="2200" b="1" dirty="0">
              <a:solidFill>
                <a:schemeClr val="tx1"/>
              </a:solidFill>
            </a:endParaRPr>
          </a:p>
        </p:txBody>
      </p:sp>
      <p:sp>
        <p:nvSpPr>
          <p:cNvPr id="7" name="Rectangle 1">
            <a:extLst>
              <a:ext uri="{FF2B5EF4-FFF2-40B4-BE49-F238E27FC236}">
                <a16:creationId xmlns:a16="http://schemas.microsoft.com/office/drawing/2014/main" id="{DC23D059-2C1A-4356-A1E0-5AF2C2D0BF67}"/>
              </a:ext>
            </a:extLst>
          </p:cNvPr>
          <p:cNvSpPr>
            <a:spLocks noChangeArrowheads="1"/>
          </p:cNvSpPr>
          <p:nvPr/>
        </p:nvSpPr>
        <p:spPr bwMode="auto">
          <a:xfrm>
            <a:off x="76200" y="3125688"/>
            <a:ext cx="9067800" cy="1015663"/>
          </a:xfrm>
          <a:prstGeom prst="rect">
            <a:avLst/>
          </a:prstGeom>
          <a:solidFill>
            <a:schemeClr val="accent1">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sz="2000" b="1" dirty="0">
                <a:solidFill>
                  <a:srgbClr val="2E74B5"/>
                </a:solidFill>
                <a:ea typeface="Times New Roman" pitchFamily="18" charset="0"/>
                <a:cs typeface="Calibri" pitchFamily="34" charset="0"/>
              </a:rPr>
              <a:t>Action </a:t>
            </a:r>
            <a:r>
              <a:rPr lang="fr-FR" sz="2000" b="1" dirty="0" smtClean="0">
                <a:solidFill>
                  <a:srgbClr val="2E74B5"/>
                </a:solidFill>
                <a:ea typeface="Times New Roman" pitchFamily="18" charset="0"/>
                <a:cs typeface="Calibri" pitchFamily="34" charset="0"/>
              </a:rPr>
              <a:t>14</a:t>
            </a:r>
            <a:r>
              <a:rPr lang="fr-FR" sz="2000" b="1" dirty="0">
                <a:solidFill>
                  <a:srgbClr val="2E74B5"/>
                </a:solidFill>
                <a:ea typeface="Times New Roman" pitchFamily="18" charset="0"/>
                <a:cs typeface="Calibri" pitchFamily="34" charset="0"/>
              </a:rPr>
              <a:t> :  </a:t>
            </a:r>
            <a:r>
              <a:rPr lang="fr-FR" sz="2000" dirty="0">
                <a:solidFill>
                  <a:srgbClr val="0D0D0D"/>
                </a:solidFill>
                <a:ea typeface="Times New Roman" pitchFamily="18" charset="0"/>
                <a:cs typeface="Calibri" pitchFamily="34" charset="0"/>
              </a:rPr>
              <a:t>Créer une aide spécifique </a:t>
            </a:r>
            <a:r>
              <a:rPr lang="fr-FR" sz="2000" dirty="0" smtClean="0">
                <a:solidFill>
                  <a:srgbClr val="0D0D0D"/>
                </a:solidFill>
                <a:ea typeface="Times New Roman" pitchFamily="18" charset="0"/>
                <a:cs typeface="Calibri" pitchFamily="34" charset="0"/>
              </a:rPr>
              <a:t>pour le désamiantage</a:t>
            </a:r>
            <a:endParaRPr lang="fr-FR" sz="2000" dirty="0"/>
          </a:p>
          <a:p>
            <a:endParaRPr lang="fr-FR" sz="2000" dirty="0"/>
          </a:p>
          <a:p>
            <a:r>
              <a:rPr lang="fr-FR" sz="2000" b="1" dirty="0">
                <a:solidFill>
                  <a:srgbClr val="2E74B5"/>
                </a:solidFill>
                <a:ea typeface="Times New Roman" pitchFamily="18" charset="0"/>
                <a:cs typeface="Calibri" pitchFamily="34" charset="0"/>
              </a:rPr>
              <a:t>Action </a:t>
            </a:r>
            <a:r>
              <a:rPr lang="fr-FR" sz="2000" b="1" dirty="0" smtClean="0">
                <a:solidFill>
                  <a:srgbClr val="2E74B5"/>
                </a:solidFill>
                <a:ea typeface="Times New Roman" pitchFamily="18" charset="0"/>
                <a:cs typeface="Calibri" pitchFamily="34" charset="0"/>
              </a:rPr>
              <a:t>15</a:t>
            </a:r>
            <a:r>
              <a:rPr lang="fr-FR" sz="2000" b="1" dirty="0">
                <a:solidFill>
                  <a:srgbClr val="2E74B5"/>
                </a:solidFill>
                <a:ea typeface="Times New Roman" pitchFamily="18" charset="0"/>
                <a:cs typeface="Calibri" pitchFamily="34" charset="0"/>
              </a:rPr>
              <a:t> : </a:t>
            </a:r>
            <a:r>
              <a:rPr lang="fr-FR" sz="2000" dirty="0">
                <a:solidFill>
                  <a:srgbClr val="0D0D0D"/>
                </a:solidFill>
                <a:ea typeface="Times New Roman" pitchFamily="18" charset="0"/>
                <a:cs typeface="Calibri" pitchFamily="34" charset="0"/>
              </a:rPr>
              <a:t>Poursuivre la politique d’aide à la réhabilitation de </a:t>
            </a:r>
            <a:r>
              <a:rPr lang="fr-FR" sz="2000" dirty="0" smtClean="0">
                <a:solidFill>
                  <a:srgbClr val="0D0D0D"/>
                </a:solidFill>
                <a:ea typeface="Times New Roman" pitchFamily="18" charset="0"/>
                <a:cs typeface="Calibri" pitchFamily="34" charset="0"/>
              </a:rPr>
              <a:t>l’ANC</a:t>
            </a:r>
            <a:endParaRPr lang="fr-FR" sz="2000" dirty="0">
              <a:solidFill>
                <a:srgbClr val="0D0D0D"/>
              </a:solidFill>
              <a:ea typeface="Times New Roman" pitchFamily="18" charset="0"/>
              <a:cs typeface="Calibri" pitchFamily="34" charset="0"/>
            </a:endParaRPr>
          </a:p>
        </p:txBody>
      </p:sp>
      <p:sp>
        <p:nvSpPr>
          <p:cNvPr id="8" name="Rectangle 7">
            <a:extLst>
              <a:ext uri="{FF2B5EF4-FFF2-40B4-BE49-F238E27FC236}">
                <a16:creationId xmlns:a16="http://schemas.microsoft.com/office/drawing/2014/main" id="{B894C533-D4FD-48FC-9CEF-C9C2C1C0B8DC}"/>
              </a:ext>
            </a:extLst>
          </p:cNvPr>
          <p:cNvSpPr/>
          <p:nvPr/>
        </p:nvSpPr>
        <p:spPr>
          <a:xfrm>
            <a:off x="370753" y="143553"/>
            <a:ext cx="1454245" cy="584775"/>
          </a:xfrm>
          <a:prstGeom prst="rect">
            <a:avLst/>
          </a:prstGeom>
        </p:spPr>
        <p:txBody>
          <a:bodyPr wrap="none">
            <a:spAutoFit/>
          </a:bodyPr>
          <a:lstStyle/>
          <a:p>
            <a:pPr algn="ctr">
              <a:spcBef>
                <a:spcPct val="0"/>
              </a:spcBef>
              <a:defRPr/>
            </a:pPr>
            <a:r>
              <a:rPr lang="fr-FR" sz="3200" b="1" dirty="0">
                <a:solidFill>
                  <a:schemeClr val="accent2"/>
                </a:solidFill>
                <a:cs typeface="Arial" pitchFamily="34" charset="0"/>
              </a:rPr>
              <a:t> </a:t>
            </a:r>
            <a:r>
              <a:rPr lang="fr-FR" sz="2400" b="1" spc="-50" dirty="0" smtClean="0">
                <a:solidFill>
                  <a:schemeClr val="accent2"/>
                </a:solidFill>
              </a:rPr>
              <a:t>Objectif 4</a:t>
            </a:r>
            <a:endParaRPr lang="fr-FR" sz="2400" b="1" spc="-50" dirty="0">
              <a:solidFill>
                <a:schemeClr val="accent2"/>
              </a:solidFill>
            </a:endParaRPr>
          </a:p>
        </p:txBody>
      </p:sp>
      <p:sp>
        <p:nvSpPr>
          <p:cNvPr id="2" name="Espace réservé du numéro de diapositive 1"/>
          <p:cNvSpPr>
            <a:spLocks noGrp="1"/>
          </p:cNvSpPr>
          <p:nvPr>
            <p:ph type="sldNum" sz="quarter" idx="12"/>
          </p:nvPr>
        </p:nvSpPr>
        <p:spPr/>
        <p:txBody>
          <a:bodyPr/>
          <a:lstStyle/>
          <a:p>
            <a:fld id="{D57F1E4F-1CFF-5643-939E-217C01CDF565}" type="slidenum">
              <a:rPr lang="en-US" b="1" smtClean="0"/>
              <a:pPr/>
              <a:t>15</a:t>
            </a:fld>
            <a:endParaRPr lang="en-US" b="1" dirty="0"/>
          </a:p>
        </p:txBody>
      </p:sp>
      <p:pic>
        <p:nvPicPr>
          <p:cNvPr id="9" name="Image 8"/>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694" y="48002"/>
            <a:ext cx="494706" cy="561598"/>
          </a:xfrm>
          <a:prstGeom prst="rect">
            <a:avLst/>
          </a:prstGeom>
        </p:spPr>
      </p:pic>
    </p:spTree>
    <p:extLst>
      <p:ext uri="{BB962C8B-B14F-4D97-AF65-F5344CB8AC3E}">
        <p14:creationId xmlns:p14="http://schemas.microsoft.com/office/powerpoint/2010/main" val="318534884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6">
            <a:extLst>
              <a:ext uri="{FF2B5EF4-FFF2-40B4-BE49-F238E27FC236}">
                <a16:creationId xmlns:a16="http://schemas.microsoft.com/office/drawing/2014/main" id="{8C835D66-A244-46EF-B960-40A6566C30C1}"/>
              </a:ext>
            </a:extLst>
          </p:cNvPr>
          <p:cNvSpPr txBox="1">
            <a:spLocks noGrp="1"/>
          </p:cNvSpPr>
          <p:nvPr>
            <p:ph type="ftr" sz="quarter" idx="11"/>
          </p:nvPr>
        </p:nvSpPr>
        <p:spPr>
          <a:xfrm>
            <a:off x="2764639" y="6569411"/>
            <a:ext cx="3617103" cy="145874"/>
          </a:xfrm>
          <a:prstGeom prst="rect">
            <a:avLst/>
          </a:prstGeom>
        </p:spPr>
        <p:txBody>
          <a:bodyPr vert="horz" wrap="square" lIns="0" tIns="0" rIns="0" bIns="0" rtlCol="0">
            <a:spAutoFit/>
          </a:bodyPr>
          <a:lstStyle/>
          <a:p>
            <a:pPr marL="12700">
              <a:lnSpc>
                <a:spcPts val="1240"/>
              </a:lnSpc>
            </a:pPr>
            <a:r>
              <a:rPr lang="fr-FR" b="1" dirty="0"/>
              <a:t>PILHI ESPACE SUD</a:t>
            </a:r>
          </a:p>
        </p:txBody>
      </p:sp>
      <p:sp>
        <p:nvSpPr>
          <p:cNvPr id="6" name="Rectangle à coins arrondis 3">
            <a:extLst>
              <a:ext uri="{FF2B5EF4-FFF2-40B4-BE49-F238E27FC236}">
                <a16:creationId xmlns:a16="http://schemas.microsoft.com/office/drawing/2014/main" id="{7670A2E2-B69D-41C0-81E4-C0745A2FF3E0}"/>
              </a:ext>
            </a:extLst>
          </p:cNvPr>
          <p:cNvSpPr/>
          <p:nvPr/>
        </p:nvSpPr>
        <p:spPr>
          <a:xfrm>
            <a:off x="152400" y="1066800"/>
            <a:ext cx="6705600" cy="108399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200"/>
              </a:spcAft>
            </a:pPr>
            <a:r>
              <a:rPr lang="fr-FR" sz="2200" b="1" dirty="0" smtClean="0">
                <a:solidFill>
                  <a:schemeClr val="tx1"/>
                </a:solidFill>
                <a:latin typeface="Calibri" panose="020F0502020204030204" pitchFamily="34" charset="0"/>
                <a:ea typeface="Times New Roman" panose="02020603050405020304" pitchFamily="18" charset="0"/>
                <a:cs typeface="Times New Roman" panose="02020603050405020304" pitchFamily="18" charset="0"/>
              </a:rPr>
              <a:t>Organiser </a:t>
            </a:r>
            <a:r>
              <a:rPr lang="fr-FR" sz="2200" b="1"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la </a:t>
            </a:r>
            <a:r>
              <a:rPr lang="fr-FR" sz="22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Gouvernance du PILHI et </a:t>
            </a:r>
            <a:r>
              <a:rPr lang="fr-FR" sz="2200" b="1"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sa mise en œuvre </a:t>
            </a:r>
            <a:endParaRPr lang="fr-FR" sz="2200" b="1" dirty="0">
              <a:solidFill>
                <a:schemeClr val="tx1"/>
              </a:solidFill>
            </a:endParaRPr>
          </a:p>
        </p:txBody>
      </p:sp>
      <p:sp>
        <p:nvSpPr>
          <p:cNvPr id="7" name="Rectangle 1">
            <a:extLst>
              <a:ext uri="{FF2B5EF4-FFF2-40B4-BE49-F238E27FC236}">
                <a16:creationId xmlns:a16="http://schemas.microsoft.com/office/drawing/2014/main" id="{DC23D059-2C1A-4356-A1E0-5AF2C2D0BF67}"/>
              </a:ext>
            </a:extLst>
          </p:cNvPr>
          <p:cNvSpPr>
            <a:spLocks noChangeArrowheads="1"/>
          </p:cNvSpPr>
          <p:nvPr/>
        </p:nvSpPr>
        <p:spPr bwMode="auto">
          <a:xfrm>
            <a:off x="0" y="2709446"/>
            <a:ext cx="9143999" cy="2246769"/>
          </a:xfrm>
          <a:prstGeom prst="rect">
            <a:avLst/>
          </a:prstGeom>
          <a:solidFill>
            <a:schemeClr val="accent1">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fr-FR" sz="2000" b="1" dirty="0">
                <a:solidFill>
                  <a:srgbClr val="2E74B5"/>
                </a:solidFill>
                <a:ea typeface="Times New Roman" pitchFamily="18" charset="0"/>
                <a:cs typeface="Calibri" pitchFamily="34" charset="0"/>
              </a:rPr>
              <a:t>Action </a:t>
            </a:r>
            <a:r>
              <a:rPr lang="fr-FR" sz="2000" b="1" dirty="0" smtClean="0">
                <a:solidFill>
                  <a:srgbClr val="2E74B5"/>
                </a:solidFill>
                <a:ea typeface="Times New Roman" pitchFamily="18" charset="0"/>
                <a:cs typeface="Calibri" pitchFamily="34" charset="0"/>
              </a:rPr>
              <a:t>16</a:t>
            </a:r>
            <a:r>
              <a:rPr lang="fr-FR" sz="2000" b="1" dirty="0">
                <a:solidFill>
                  <a:srgbClr val="2E74B5"/>
                </a:solidFill>
                <a:ea typeface="Times New Roman" pitchFamily="18" charset="0"/>
                <a:cs typeface="Calibri" pitchFamily="34" charset="0"/>
              </a:rPr>
              <a:t> : </a:t>
            </a:r>
            <a:r>
              <a:rPr lang="fr-FR" sz="2000" b="1" dirty="0" smtClean="0"/>
              <a:t> </a:t>
            </a:r>
            <a:r>
              <a:rPr lang="fr-FR" sz="2000" dirty="0" smtClean="0"/>
              <a:t>Mettre en place les instances de gouvernance </a:t>
            </a:r>
            <a:r>
              <a:rPr lang="fr-FR" sz="2000" dirty="0"/>
              <a:t>et </a:t>
            </a:r>
            <a:r>
              <a:rPr lang="fr-FR" sz="2000" dirty="0" smtClean="0"/>
              <a:t>de suivi  du PILHI</a:t>
            </a:r>
            <a:endParaRPr lang="fr-FR" sz="2000" dirty="0"/>
          </a:p>
          <a:p>
            <a:pPr algn="just"/>
            <a:endParaRPr lang="fr-FR" sz="2000" dirty="0"/>
          </a:p>
          <a:p>
            <a:pPr algn="just"/>
            <a:r>
              <a:rPr lang="fr-FR" sz="2000" b="1" dirty="0">
                <a:solidFill>
                  <a:srgbClr val="2E74B5"/>
                </a:solidFill>
                <a:ea typeface="Times New Roman" pitchFamily="18" charset="0"/>
                <a:cs typeface="Calibri" pitchFamily="34" charset="0"/>
              </a:rPr>
              <a:t>Action </a:t>
            </a:r>
            <a:r>
              <a:rPr lang="fr-FR" sz="2000" b="1" dirty="0" smtClean="0">
                <a:solidFill>
                  <a:srgbClr val="2E74B5"/>
                </a:solidFill>
                <a:ea typeface="Times New Roman" pitchFamily="18" charset="0"/>
                <a:cs typeface="Calibri" pitchFamily="34" charset="0"/>
              </a:rPr>
              <a:t>17 </a:t>
            </a:r>
            <a:r>
              <a:rPr lang="fr-FR" sz="2000" b="1" dirty="0">
                <a:solidFill>
                  <a:srgbClr val="2E74B5"/>
                </a:solidFill>
                <a:ea typeface="Times New Roman" pitchFamily="18" charset="0"/>
                <a:cs typeface="Calibri" pitchFamily="34" charset="0"/>
              </a:rPr>
              <a:t>: </a:t>
            </a:r>
            <a:r>
              <a:rPr lang="fr-FR" sz="2000" dirty="0" smtClean="0"/>
              <a:t>Créer un guichet unique de lutte contre l’habitat indigne au sein des communes </a:t>
            </a:r>
            <a:endParaRPr lang="fr-FR" sz="2000" dirty="0"/>
          </a:p>
          <a:p>
            <a:pPr algn="just"/>
            <a:endParaRPr lang="fr-FR" sz="2000" b="1" dirty="0"/>
          </a:p>
          <a:p>
            <a:pPr algn="just"/>
            <a:r>
              <a:rPr lang="fr-FR" sz="2000" b="1" dirty="0">
                <a:solidFill>
                  <a:srgbClr val="2E74B5"/>
                </a:solidFill>
                <a:ea typeface="Times New Roman" pitchFamily="18" charset="0"/>
                <a:cs typeface="Calibri" pitchFamily="34" charset="0"/>
              </a:rPr>
              <a:t>Action </a:t>
            </a:r>
            <a:r>
              <a:rPr lang="fr-FR" sz="2000" b="1" dirty="0" smtClean="0">
                <a:solidFill>
                  <a:srgbClr val="2E74B5"/>
                </a:solidFill>
                <a:ea typeface="Times New Roman" pitchFamily="18" charset="0"/>
                <a:cs typeface="Calibri" pitchFamily="34" charset="0"/>
              </a:rPr>
              <a:t>18: </a:t>
            </a:r>
            <a:r>
              <a:rPr lang="fr-FR" sz="2000" dirty="0" smtClean="0"/>
              <a:t>Faire un </a:t>
            </a:r>
            <a:r>
              <a:rPr lang="fr-FR" sz="2000" dirty="0"/>
              <a:t>suivi des situations d’habitat indigne sur le </a:t>
            </a:r>
            <a:r>
              <a:rPr lang="fr-FR" sz="2000" dirty="0" smtClean="0"/>
              <a:t>territoire en relation avec l’Outil de Repérage et Traitement de l’Habitat Indigne (ORTHI)</a:t>
            </a:r>
            <a:endParaRPr lang="fr-FR" sz="2000" dirty="0"/>
          </a:p>
        </p:txBody>
      </p:sp>
      <p:sp>
        <p:nvSpPr>
          <p:cNvPr id="8" name="Rectangle 7">
            <a:extLst>
              <a:ext uri="{FF2B5EF4-FFF2-40B4-BE49-F238E27FC236}">
                <a16:creationId xmlns:a16="http://schemas.microsoft.com/office/drawing/2014/main" id="{B894C533-D4FD-48FC-9CEF-C9C2C1C0B8DC}"/>
              </a:ext>
            </a:extLst>
          </p:cNvPr>
          <p:cNvSpPr/>
          <p:nvPr/>
        </p:nvSpPr>
        <p:spPr>
          <a:xfrm>
            <a:off x="263294" y="202699"/>
            <a:ext cx="1516762" cy="584775"/>
          </a:xfrm>
          <a:prstGeom prst="rect">
            <a:avLst/>
          </a:prstGeom>
        </p:spPr>
        <p:txBody>
          <a:bodyPr wrap="none">
            <a:spAutoFit/>
          </a:bodyPr>
          <a:lstStyle/>
          <a:p>
            <a:pPr algn="ctr">
              <a:spcBef>
                <a:spcPct val="0"/>
              </a:spcBef>
              <a:defRPr/>
            </a:pPr>
            <a:r>
              <a:rPr lang="fr-FR" sz="3200" b="1" dirty="0">
                <a:solidFill>
                  <a:schemeClr val="accent2"/>
                </a:solidFill>
                <a:cs typeface="Arial" pitchFamily="34" charset="0"/>
              </a:rPr>
              <a:t> </a:t>
            </a:r>
            <a:r>
              <a:rPr lang="fr-FR" sz="2400" b="1" spc="-50" dirty="0" smtClean="0">
                <a:solidFill>
                  <a:schemeClr val="accent2"/>
                </a:solidFill>
              </a:rPr>
              <a:t>Objectif  5</a:t>
            </a:r>
            <a:endParaRPr lang="fr-FR" sz="2400" b="1" spc="-50" dirty="0">
              <a:solidFill>
                <a:schemeClr val="accent2"/>
              </a:solidFill>
            </a:endParaRPr>
          </a:p>
        </p:txBody>
      </p:sp>
      <p:sp>
        <p:nvSpPr>
          <p:cNvPr id="2" name="Espace réservé du numéro de diapositive 1"/>
          <p:cNvSpPr>
            <a:spLocks noGrp="1"/>
          </p:cNvSpPr>
          <p:nvPr>
            <p:ph type="sldNum" sz="quarter" idx="12"/>
          </p:nvPr>
        </p:nvSpPr>
        <p:spPr/>
        <p:txBody>
          <a:bodyPr/>
          <a:lstStyle/>
          <a:p>
            <a:fld id="{D57F1E4F-1CFF-5643-939E-217C01CDF565}" type="slidenum">
              <a:rPr lang="en-US" b="1" smtClean="0"/>
              <a:pPr/>
              <a:t>16</a:t>
            </a:fld>
            <a:endParaRPr lang="en-US" b="1" dirty="0"/>
          </a:p>
        </p:txBody>
      </p:sp>
      <p:pic>
        <p:nvPicPr>
          <p:cNvPr id="9" name="Image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694" y="48002"/>
            <a:ext cx="494706" cy="561598"/>
          </a:xfrm>
          <a:prstGeom prst="rect">
            <a:avLst/>
          </a:prstGeom>
        </p:spPr>
      </p:pic>
    </p:spTree>
    <p:extLst>
      <p:ext uri="{BB962C8B-B14F-4D97-AF65-F5344CB8AC3E}">
        <p14:creationId xmlns:p14="http://schemas.microsoft.com/office/powerpoint/2010/main" val="84091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ftr" sz="quarter" idx="11"/>
          </p:nvPr>
        </p:nvSpPr>
        <p:spPr>
          <a:xfrm>
            <a:off x="2764639" y="6569411"/>
            <a:ext cx="3617103" cy="145874"/>
          </a:xfrm>
          <a:prstGeom prst="rect">
            <a:avLst/>
          </a:prstGeom>
        </p:spPr>
        <p:txBody>
          <a:bodyPr vert="horz" wrap="square" lIns="0" tIns="0" rIns="0" bIns="0" rtlCol="0">
            <a:spAutoFit/>
          </a:bodyPr>
          <a:lstStyle/>
          <a:p>
            <a:pPr marL="12700">
              <a:lnSpc>
                <a:spcPts val="1240"/>
              </a:lnSpc>
            </a:pPr>
            <a:r>
              <a:rPr lang="fr-FR" b="1" dirty="0"/>
              <a:t>PILHI ESPACE SUD</a:t>
            </a:r>
          </a:p>
        </p:txBody>
      </p:sp>
      <p:pic>
        <p:nvPicPr>
          <p:cNvPr id="11" name="Image 10">
            <a:extLst>
              <a:ext uri="{FF2B5EF4-FFF2-40B4-BE49-F238E27FC236}">
                <a16:creationId xmlns:a16="http://schemas.microsoft.com/office/drawing/2014/main" id="{5043BA2E-D2C5-45CF-A5B4-F3C88E77E9FC}"/>
              </a:ext>
            </a:extLst>
          </p:cNvPr>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58986" y="196936"/>
            <a:ext cx="1503542" cy="1403264"/>
          </a:xfrm>
          <a:prstGeom prst="rect">
            <a:avLst/>
          </a:prstGeom>
        </p:spPr>
      </p:pic>
      <p:pic>
        <p:nvPicPr>
          <p:cNvPr id="4" name="Image 3">
            <a:extLst>
              <a:ext uri="{FF2B5EF4-FFF2-40B4-BE49-F238E27FC236}">
                <a16:creationId xmlns:a16="http://schemas.microsoft.com/office/drawing/2014/main" id="{E65F12FB-E341-44DC-9641-D8C63F5D1F43}"/>
              </a:ext>
            </a:extLst>
          </p:cNvPr>
          <p:cNvPicPr>
            <a:picLocks noChangeAspect="1"/>
          </p:cNvPicPr>
          <p:nvPr/>
        </p:nvPicPr>
        <p:blipFill>
          <a:blip r:embed="rId3">
            <a:duotone>
              <a:schemeClr val="accent1">
                <a:shade val="45000"/>
                <a:satMod val="135000"/>
              </a:schemeClr>
              <a:prstClr val="white"/>
            </a:duotone>
          </a:blip>
          <a:stretch>
            <a:fillRect/>
          </a:stretch>
        </p:blipFill>
        <p:spPr>
          <a:xfrm>
            <a:off x="-31206" y="0"/>
            <a:ext cx="9206411" cy="6475696"/>
          </a:xfrm>
          <a:prstGeom prst="rect">
            <a:avLst/>
          </a:prstGeom>
          <a:ln>
            <a:noFill/>
          </a:ln>
          <a:effectLst>
            <a:softEdge rad="112500"/>
          </a:effectLst>
        </p:spPr>
      </p:pic>
      <p:sp>
        <p:nvSpPr>
          <p:cNvPr id="10" name="Rectangle 9">
            <a:extLst>
              <a:ext uri="{FF2B5EF4-FFF2-40B4-BE49-F238E27FC236}">
                <a16:creationId xmlns:a16="http://schemas.microsoft.com/office/drawing/2014/main" id="{8F14D43D-9CB8-43A2-A2AE-A0706FACD970}"/>
              </a:ext>
            </a:extLst>
          </p:cNvPr>
          <p:cNvSpPr/>
          <p:nvPr/>
        </p:nvSpPr>
        <p:spPr>
          <a:xfrm>
            <a:off x="0" y="4570197"/>
            <a:ext cx="9144000" cy="76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object 2"/>
          <p:cNvSpPr txBox="1">
            <a:spLocks noGrp="1"/>
          </p:cNvSpPr>
          <p:nvPr>
            <p:ph type="title" idx="4294967295"/>
          </p:nvPr>
        </p:nvSpPr>
        <p:spPr>
          <a:xfrm>
            <a:off x="118905" y="4641847"/>
            <a:ext cx="9144000" cy="506412"/>
          </a:xfrm>
          <a:prstGeom prst="rect">
            <a:avLst/>
          </a:prstGeom>
        </p:spPr>
        <p:txBody>
          <a:bodyPr vert="horz" wrap="square" lIns="0" tIns="13335" rIns="0" bIns="0" rtlCol="0">
            <a:spAutoFit/>
          </a:bodyPr>
          <a:lstStyle/>
          <a:p>
            <a:pPr algn="ctr">
              <a:lnSpc>
                <a:spcPct val="100000"/>
              </a:lnSpc>
              <a:spcBef>
                <a:spcPts val="105"/>
              </a:spcBef>
            </a:pPr>
            <a:r>
              <a:rPr sz="3200" b="1" dirty="0">
                <a:solidFill>
                  <a:schemeClr val="tx2"/>
                </a:solidFill>
                <a:latin typeface="+mn-lt"/>
                <a:ea typeface="+mn-ea"/>
                <a:cs typeface="Arial" pitchFamily="34" charset="0"/>
              </a:rPr>
              <a:t>MERCI DE VOTRE ATTENTION</a:t>
            </a:r>
          </a:p>
        </p:txBody>
      </p:sp>
      <p:sp>
        <p:nvSpPr>
          <p:cNvPr id="3" name="Espace réservé du numéro de diapositive 2"/>
          <p:cNvSpPr>
            <a:spLocks noGrp="1"/>
          </p:cNvSpPr>
          <p:nvPr>
            <p:ph type="sldNum" sz="quarter" idx="12"/>
          </p:nvPr>
        </p:nvSpPr>
        <p:spPr/>
        <p:txBody>
          <a:bodyPr/>
          <a:lstStyle/>
          <a:p>
            <a:fld id="{D57F1E4F-1CFF-5643-939E-217C01CDF565}" type="slidenum">
              <a:rPr lang="en-US" b="1" smtClean="0"/>
              <a:pPr/>
              <a:t>17</a:t>
            </a:fld>
            <a:endParaRPr lang="en-US" b="1" dirty="0"/>
          </a:p>
        </p:txBody>
      </p:sp>
    </p:spTree>
    <p:extLst>
      <p:ext uri="{BB962C8B-B14F-4D97-AF65-F5344CB8AC3E}">
        <p14:creationId xmlns:p14="http://schemas.microsoft.com/office/powerpoint/2010/main" val="37267692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p:cNvPicPr>
            <a:picLocks noChangeAspect="1"/>
          </p:cNvPicPr>
          <p:nvPr/>
        </p:nvPicPr>
        <p:blipFill rotWithShape="1">
          <a:blip r:embed="rId3" cstate="email">
            <a:extLst>
              <a:ext uri="{28A0092B-C50C-407E-A947-70E740481C1C}">
                <a14:useLocalDpi xmlns:a14="http://schemas.microsoft.com/office/drawing/2010/main" val="0"/>
              </a:ext>
            </a:extLst>
          </a:blip>
          <a:srcRect l="13049" r="13398" b="1651"/>
          <a:stretch/>
        </p:blipFill>
        <p:spPr>
          <a:xfrm>
            <a:off x="4114800" y="612775"/>
            <a:ext cx="5000620" cy="5632448"/>
          </a:xfrm>
          <a:prstGeom prst="rect">
            <a:avLst/>
          </a:prstGeom>
        </p:spPr>
      </p:pic>
      <p:sp>
        <p:nvSpPr>
          <p:cNvPr id="2" name="Espace réservé du pied de page 1"/>
          <p:cNvSpPr>
            <a:spLocks noGrp="1"/>
          </p:cNvSpPr>
          <p:nvPr>
            <p:ph type="ftr" sz="quarter" idx="11"/>
          </p:nvPr>
        </p:nvSpPr>
        <p:spPr/>
        <p:txBody>
          <a:bodyPr/>
          <a:lstStyle/>
          <a:p>
            <a:pPr marL="12700">
              <a:lnSpc>
                <a:spcPts val="1240"/>
              </a:lnSpc>
            </a:pPr>
            <a:r>
              <a:rPr lang="fr-FR" b="1" spc="-60" dirty="0"/>
              <a:t>PILHI ESPACE SUD</a:t>
            </a:r>
          </a:p>
        </p:txBody>
      </p:sp>
      <p:sp>
        <p:nvSpPr>
          <p:cNvPr id="7" name="object 6"/>
          <p:cNvSpPr txBox="1">
            <a:spLocks/>
          </p:cNvSpPr>
          <p:nvPr/>
        </p:nvSpPr>
        <p:spPr>
          <a:xfrm>
            <a:off x="-15240" y="98329"/>
            <a:ext cx="9144000" cy="381515"/>
          </a:xfrm>
          <a:prstGeom prst="rect">
            <a:avLst/>
          </a:prstGeom>
        </p:spPr>
        <p:txBody>
          <a:bodyPr vert="horz" wrap="square" lIns="0" tIns="12065" rIns="0" bIns="0" rtlCol="0" anchor="b">
            <a:sp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12700" algn="ctr">
              <a:lnSpc>
                <a:spcPct val="100000"/>
              </a:lnSpc>
              <a:spcBef>
                <a:spcPts val="95"/>
              </a:spcBef>
            </a:pPr>
            <a:r>
              <a:rPr lang="fr-FR" sz="2400" b="1" dirty="0" smtClean="0">
                <a:solidFill>
                  <a:schemeClr val="accent2">
                    <a:lumMod val="75000"/>
                  </a:schemeClr>
                </a:solidFill>
                <a:latin typeface="+mn-lt"/>
                <a:ea typeface="+mn-ea"/>
                <a:cs typeface="+mn-cs"/>
              </a:rPr>
              <a:t>LES CHIFFRES CLES DE L’ESPACE SUD</a:t>
            </a:r>
            <a:endParaRPr lang="fr-FR" sz="2400" b="1" dirty="0">
              <a:solidFill>
                <a:schemeClr val="accent2">
                  <a:lumMod val="75000"/>
                </a:schemeClr>
              </a:solidFill>
              <a:latin typeface="+mn-lt"/>
              <a:ea typeface="+mn-ea"/>
              <a:cs typeface="+mn-cs"/>
            </a:endParaRPr>
          </a:p>
        </p:txBody>
      </p:sp>
      <p:sp>
        <p:nvSpPr>
          <p:cNvPr id="3" name="ZoneTexte 2">
            <a:extLst>
              <a:ext uri="{FF2B5EF4-FFF2-40B4-BE49-F238E27FC236}">
                <a16:creationId xmlns:a16="http://schemas.microsoft.com/office/drawing/2014/main" id="{C1ECC299-5DD3-49F7-9A8E-3BB6838D9C53}"/>
              </a:ext>
            </a:extLst>
          </p:cNvPr>
          <p:cNvSpPr txBox="1"/>
          <p:nvPr/>
        </p:nvSpPr>
        <p:spPr>
          <a:xfrm>
            <a:off x="5105400" y="3733800"/>
            <a:ext cx="1181100" cy="646331"/>
          </a:xfrm>
          <a:prstGeom prst="rect">
            <a:avLst/>
          </a:prstGeom>
          <a:noFill/>
        </p:spPr>
        <p:txBody>
          <a:bodyPr wrap="square" rtlCol="0">
            <a:spAutoFit/>
          </a:bodyPr>
          <a:lstStyle/>
          <a:p>
            <a:r>
              <a:rPr lang="fr-FR" sz="1200" b="1" dirty="0"/>
              <a:t>BV Centre-Sud Presqu’</a:t>
            </a:r>
            <a:r>
              <a:rPr lang="fr-FR" sz="1200" b="1" dirty="0" err="1"/>
              <a:t>îIe</a:t>
            </a:r>
            <a:r>
              <a:rPr lang="fr-FR" sz="1200" b="1" dirty="0"/>
              <a:t> du Diamant</a:t>
            </a:r>
            <a:endParaRPr lang="aa-ET" sz="1200" b="1" dirty="0"/>
          </a:p>
        </p:txBody>
      </p:sp>
      <p:sp>
        <p:nvSpPr>
          <p:cNvPr id="9" name="ZoneTexte 8">
            <a:extLst>
              <a:ext uri="{FF2B5EF4-FFF2-40B4-BE49-F238E27FC236}">
                <a16:creationId xmlns:a16="http://schemas.microsoft.com/office/drawing/2014/main" id="{3B0F259A-90F3-49C8-AF3E-DA90DAE61D33}"/>
              </a:ext>
            </a:extLst>
          </p:cNvPr>
          <p:cNvSpPr txBox="1"/>
          <p:nvPr/>
        </p:nvSpPr>
        <p:spPr>
          <a:xfrm>
            <a:off x="7306887" y="3917823"/>
            <a:ext cx="990600" cy="461665"/>
          </a:xfrm>
          <a:prstGeom prst="rect">
            <a:avLst/>
          </a:prstGeom>
          <a:noFill/>
        </p:spPr>
        <p:txBody>
          <a:bodyPr wrap="square" rtlCol="0">
            <a:spAutoFit/>
          </a:bodyPr>
          <a:lstStyle/>
          <a:p>
            <a:r>
              <a:rPr lang="fr-FR" sz="1200" b="1" dirty="0"/>
              <a:t>BV Sud Baie du Marin</a:t>
            </a:r>
            <a:endParaRPr lang="aa-ET" sz="1200" b="1" dirty="0"/>
          </a:p>
        </p:txBody>
      </p:sp>
      <p:sp>
        <p:nvSpPr>
          <p:cNvPr id="10" name="ZoneTexte 9">
            <a:extLst>
              <a:ext uri="{FF2B5EF4-FFF2-40B4-BE49-F238E27FC236}">
                <a16:creationId xmlns:a16="http://schemas.microsoft.com/office/drawing/2014/main" id="{C86DF8F1-6DB4-4361-9DD0-B0B10E6E2C84}"/>
              </a:ext>
            </a:extLst>
          </p:cNvPr>
          <p:cNvSpPr txBox="1"/>
          <p:nvPr/>
        </p:nvSpPr>
        <p:spPr>
          <a:xfrm>
            <a:off x="7315200" y="2343079"/>
            <a:ext cx="990600" cy="461665"/>
          </a:xfrm>
          <a:prstGeom prst="rect">
            <a:avLst/>
          </a:prstGeom>
          <a:noFill/>
        </p:spPr>
        <p:txBody>
          <a:bodyPr wrap="square" rtlCol="0">
            <a:spAutoFit/>
          </a:bodyPr>
          <a:lstStyle/>
          <a:p>
            <a:r>
              <a:rPr lang="fr-FR" sz="1200" b="1" dirty="0"/>
              <a:t>BV Côte Atlantique</a:t>
            </a:r>
            <a:endParaRPr lang="aa-ET" sz="1200" b="1" dirty="0"/>
          </a:p>
        </p:txBody>
      </p:sp>
      <p:sp>
        <p:nvSpPr>
          <p:cNvPr id="12" name="object 4">
            <a:extLst>
              <a:ext uri="{FF2B5EF4-FFF2-40B4-BE49-F238E27FC236}">
                <a16:creationId xmlns:a16="http://schemas.microsoft.com/office/drawing/2014/main" id="{4EC8A556-BF5C-4A83-AA71-4FE9FBD5DBDD}"/>
              </a:ext>
            </a:extLst>
          </p:cNvPr>
          <p:cNvSpPr txBox="1"/>
          <p:nvPr/>
        </p:nvSpPr>
        <p:spPr>
          <a:xfrm>
            <a:off x="8021" y="612775"/>
            <a:ext cx="3962400" cy="5782993"/>
          </a:xfrm>
          <a:prstGeom prst="rect">
            <a:avLst/>
          </a:prstGeom>
        </p:spPr>
        <p:txBody>
          <a:bodyPr vert="horz" wrap="square" lIns="0" tIns="12065" rIns="0" bIns="0" rtlCol="0">
            <a:spAutoFit/>
          </a:bodyPr>
          <a:lstStyle/>
          <a:p>
            <a:pPr marL="355600" marR="5080" indent="-342900" algn="just">
              <a:spcBef>
                <a:spcPts val="585"/>
              </a:spcBef>
              <a:buChar char="•"/>
              <a:tabLst>
                <a:tab pos="355600" algn="l"/>
              </a:tabLst>
            </a:pPr>
            <a:r>
              <a:rPr lang="fr-FR" sz="2000" spc="-114" dirty="0">
                <a:cs typeface="Arial"/>
              </a:rPr>
              <a:t>12 communes </a:t>
            </a:r>
            <a:endParaRPr lang="fr-FR" sz="2000" spc="-114" dirty="0" smtClean="0">
              <a:cs typeface="Arial"/>
            </a:endParaRPr>
          </a:p>
          <a:p>
            <a:pPr marL="355600" marR="5080" indent="-342900" algn="just">
              <a:spcBef>
                <a:spcPts val="585"/>
              </a:spcBef>
              <a:buChar char="•"/>
              <a:tabLst>
                <a:tab pos="355600" algn="l"/>
              </a:tabLst>
            </a:pPr>
            <a:r>
              <a:rPr lang="fr-FR" sz="2000" spc="-114" dirty="0" smtClean="0">
                <a:cs typeface="Arial"/>
              </a:rPr>
              <a:t>1</a:t>
            </a:r>
            <a:r>
              <a:rPr sz="2000" spc="-114" dirty="0" smtClean="0">
                <a:cs typeface="Arial"/>
              </a:rPr>
              <a:t> </a:t>
            </a:r>
            <a:r>
              <a:rPr sz="2000" spc="-114" dirty="0">
                <a:cs typeface="Arial"/>
              </a:rPr>
              <a:t>arrondissement (</a:t>
            </a:r>
            <a:r>
              <a:rPr lang="fr-FR" sz="2000" spc="-114" dirty="0">
                <a:cs typeface="Arial"/>
              </a:rPr>
              <a:t>MARIN)</a:t>
            </a:r>
            <a:r>
              <a:rPr lang="pt-BR" sz="2000" spc="-114" dirty="0">
                <a:cs typeface="Arial"/>
              </a:rPr>
              <a:t> </a:t>
            </a:r>
            <a:endParaRPr lang="pt-BR" sz="2000" spc="-114" dirty="0" smtClean="0">
              <a:cs typeface="Arial"/>
            </a:endParaRPr>
          </a:p>
          <a:p>
            <a:pPr marL="355600" marR="5080" indent="-342900" algn="just">
              <a:spcBef>
                <a:spcPts val="585"/>
              </a:spcBef>
              <a:buChar char="•"/>
              <a:tabLst>
                <a:tab pos="355600" algn="l"/>
              </a:tabLst>
            </a:pPr>
            <a:r>
              <a:rPr lang="fr-FR" sz="2000" spc="-114" dirty="0" smtClean="0">
                <a:cs typeface="Arial"/>
              </a:rPr>
              <a:t>3 </a:t>
            </a:r>
            <a:r>
              <a:rPr lang="fr-FR" sz="2000" spc="-114" dirty="0">
                <a:cs typeface="Arial"/>
              </a:rPr>
              <a:t>bassins de vie : Centre-Sud Presqu’ile du Diamant,  Sud Baie du Marin et Côte Atlantique </a:t>
            </a:r>
            <a:r>
              <a:rPr lang="fr-FR" sz="2000" spc="-114" dirty="0" smtClean="0">
                <a:cs typeface="Arial"/>
              </a:rPr>
              <a:t>;</a:t>
            </a:r>
          </a:p>
          <a:p>
            <a:pPr marL="355600" marR="5080" indent="-342900" algn="just">
              <a:spcBef>
                <a:spcPts val="585"/>
              </a:spcBef>
              <a:buChar char="•"/>
              <a:tabLst>
                <a:tab pos="355600" algn="l"/>
              </a:tabLst>
            </a:pPr>
            <a:r>
              <a:rPr lang="fr-FR" sz="2000" spc="-114" dirty="0" smtClean="0">
                <a:cs typeface="Arial"/>
              </a:rPr>
              <a:t>114 </a:t>
            </a:r>
            <a:r>
              <a:rPr lang="fr-FR" sz="2000" spc="-114" dirty="0">
                <a:cs typeface="Arial"/>
              </a:rPr>
              <a:t>824 habitants (31,5% de la  population de la Martinique) </a:t>
            </a:r>
            <a:endParaRPr lang="fr-FR" sz="2000" spc="-114" dirty="0" smtClean="0">
              <a:cs typeface="Arial"/>
            </a:endParaRPr>
          </a:p>
          <a:p>
            <a:pPr marL="355600" marR="5080" indent="-342900" algn="just">
              <a:spcBef>
                <a:spcPts val="585"/>
              </a:spcBef>
              <a:buChar char="•"/>
              <a:tabLst>
                <a:tab pos="355600" algn="l"/>
              </a:tabLst>
            </a:pPr>
            <a:r>
              <a:rPr lang="pt-BR" sz="2000" spc="-114" dirty="0" smtClean="0">
                <a:cs typeface="Arial"/>
              </a:rPr>
              <a:t>Densité </a:t>
            </a:r>
            <a:r>
              <a:rPr lang="pt-BR" sz="2000" spc="-114" dirty="0">
                <a:cs typeface="Arial"/>
              </a:rPr>
              <a:t>de 284 hab/km2 </a:t>
            </a:r>
            <a:endParaRPr lang="fr-FR" sz="2000" spc="-114" dirty="0">
              <a:cs typeface="Arial"/>
            </a:endParaRPr>
          </a:p>
          <a:p>
            <a:pPr marL="355600" marR="5080" indent="-342900" algn="just">
              <a:spcBef>
                <a:spcPts val="585"/>
              </a:spcBef>
              <a:buChar char="•"/>
              <a:tabLst>
                <a:tab pos="355600" algn="l"/>
              </a:tabLst>
            </a:pPr>
            <a:endParaRPr sz="1000" spc="-114" dirty="0">
              <a:cs typeface="Arial"/>
            </a:endParaRPr>
          </a:p>
          <a:p>
            <a:pPr marL="355600" marR="5080" indent="-342900" algn="just">
              <a:buChar char="•"/>
              <a:tabLst>
                <a:tab pos="354965" algn="l"/>
                <a:tab pos="355600" algn="l"/>
              </a:tabLst>
            </a:pPr>
            <a:r>
              <a:rPr lang="fr-FR" sz="2000" spc="-114" dirty="0">
                <a:cs typeface="Arial"/>
              </a:rPr>
              <a:t>4 communes de plus de 10 000 habitants (Ducos, Le François, </a:t>
            </a:r>
            <a:r>
              <a:rPr lang="fr-FR" sz="2000" spc="-114" dirty="0" smtClean="0">
                <a:cs typeface="Arial"/>
              </a:rPr>
              <a:t>Rivière-Salée </a:t>
            </a:r>
            <a:r>
              <a:rPr lang="fr-FR" sz="2000" spc="-114" dirty="0">
                <a:cs typeface="Arial"/>
              </a:rPr>
              <a:t>et </a:t>
            </a:r>
            <a:r>
              <a:rPr lang="fr-FR" sz="2000" spc="-114" dirty="0" smtClean="0">
                <a:cs typeface="Arial"/>
              </a:rPr>
              <a:t>Rivière-Pilote</a:t>
            </a:r>
            <a:r>
              <a:rPr lang="fr-FR" sz="2000" spc="-114" dirty="0">
                <a:cs typeface="Arial"/>
              </a:rPr>
              <a:t>) et 2 de moins de 5 000 (</a:t>
            </a:r>
            <a:r>
              <a:rPr lang="fr-FR" sz="2000" spc="-114" dirty="0" smtClean="0">
                <a:cs typeface="Arial"/>
              </a:rPr>
              <a:t>Sainte-Anne </a:t>
            </a:r>
            <a:r>
              <a:rPr lang="fr-FR" sz="2000" spc="-114" dirty="0">
                <a:cs typeface="Arial"/>
              </a:rPr>
              <a:t>et Anses d’Arlet)</a:t>
            </a:r>
          </a:p>
          <a:p>
            <a:pPr marL="355600" marR="5080" indent="-342900" algn="just">
              <a:buChar char="•"/>
              <a:tabLst>
                <a:tab pos="354965" algn="l"/>
                <a:tab pos="355600" algn="l"/>
              </a:tabLst>
            </a:pPr>
            <a:endParaRPr lang="fr-FR" sz="1000" spc="-114" dirty="0">
              <a:cs typeface="Arial"/>
            </a:endParaRPr>
          </a:p>
          <a:p>
            <a:pPr marL="355600" marR="5080" indent="-342900" algn="just">
              <a:buFontTx/>
              <a:buChar char="•"/>
              <a:tabLst>
                <a:tab pos="354965" algn="l"/>
                <a:tab pos="355600" algn="l"/>
              </a:tabLst>
            </a:pPr>
            <a:r>
              <a:rPr lang="fr-FR" sz="2000" spc="-114" dirty="0">
                <a:cs typeface="Arial"/>
              </a:rPr>
              <a:t>51 </a:t>
            </a:r>
            <a:r>
              <a:rPr lang="fr-FR" sz="2000" spc="-114" dirty="0" smtClean="0">
                <a:cs typeface="Arial"/>
              </a:rPr>
              <a:t>238  </a:t>
            </a:r>
            <a:r>
              <a:rPr lang="fr-FR" sz="2000" spc="-114" dirty="0">
                <a:cs typeface="Arial"/>
              </a:rPr>
              <a:t>résidences principales </a:t>
            </a:r>
            <a:endParaRPr lang="fr-FR" sz="2000" spc="-114" dirty="0" smtClean="0">
              <a:cs typeface="Arial"/>
            </a:endParaRPr>
          </a:p>
          <a:p>
            <a:pPr marL="12700" marR="5080" algn="just">
              <a:tabLst>
                <a:tab pos="354965" algn="l"/>
                <a:tab pos="355600" algn="l"/>
              </a:tabLst>
            </a:pPr>
            <a:r>
              <a:rPr lang="fr-FR" sz="2000" spc="-114" dirty="0">
                <a:cs typeface="Arial"/>
              </a:rPr>
              <a:t>	</a:t>
            </a:r>
            <a:r>
              <a:rPr lang="fr-FR" sz="2000" spc="-114" dirty="0" smtClean="0">
                <a:cs typeface="Arial"/>
              </a:rPr>
              <a:t>(2,2 </a:t>
            </a:r>
            <a:r>
              <a:rPr lang="fr-FR" sz="2000" spc="-114" dirty="0">
                <a:cs typeface="Arial"/>
              </a:rPr>
              <a:t>occupants/résidence principale)</a:t>
            </a:r>
          </a:p>
          <a:p>
            <a:pPr marL="355600" marR="5080" indent="-342900" algn="just">
              <a:buFontTx/>
              <a:buChar char="•"/>
              <a:tabLst>
                <a:tab pos="354965" algn="l"/>
                <a:tab pos="355600" algn="l"/>
              </a:tabLst>
            </a:pPr>
            <a:endParaRPr lang="fr-FR" sz="1000" spc="-114" dirty="0">
              <a:cs typeface="Arial"/>
            </a:endParaRPr>
          </a:p>
          <a:p>
            <a:pPr marL="355600" marR="5080" indent="-342900" algn="just">
              <a:buFontTx/>
              <a:buChar char="•"/>
              <a:tabLst>
                <a:tab pos="354965" algn="l"/>
                <a:tab pos="355600" algn="l"/>
              </a:tabLst>
            </a:pPr>
            <a:r>
              <a:rPr lang="fr-FR" sz="2000" b="1" spc="-114" dirty="0" smtClean="0">
                <a:cs typeface="Arial"/>
              </a:rPr>
              <a:t>9 062 </a:t>
            </a:r>
            <a:r>
              <a:rPr lang="fr-FR" sz="2000" b="1" spc="-114" dirty="0">
                <a:cs typeface="Arial"/>
              </a:rPr>
              <a:t>logements vétustes (</a:t>
            </a:r>
            <a:r>
              <a:rPr lang="fr-FR" sz="2000" b="1" spc="-114" dirty="0" smtClean="0">
                <a:cs typeface="Arial"/>
              </a:rPr>
              <a:t>18%), </a:t>
            </a:r>
            <a:r>
              <a:rPr lang="fr-FR" sz="2000" b="1" spc="-114" dirty="0">
                <a:cs typeface="Arial"/>
              </a:rPr>
              <a:t>dont </a:t>
            </a:r>
            <a:r>
              <a:rPr lang="fr-FR" sz="2000" b="1" spc="-114" dirty="0" smtClean="0">
                <a:cs typeface="Arial"/>
              </a:rPr>
              <a:t>6 900 </a:t>
            </a:r>
            <a:r>
              <a:rPr lang="fr-FR" sz="2000" b="1" spc="-114" dirty="0">
                <a:cs typeface="Arial"/>
              </a:rPr>
              <a:t>occupés </a:t>
            </a:r>
            <a:r>
              <a:rPr lang="fr-FR" spc="-114" dirty="0" smtClean="0">
                <a:cs typeface="Arial"/>
              </a:rPr>
              <a:t>(Fichier </a:t>
            </a:r>
            <a:r>
              <a:rPr lang="fr-FR" spc="-114" dirty="0">
                <a:cs typeface="Arial"/>
              </a:rPr>
              <a:t>DEAL/DRFIP </a:t>
            </a:r>
            <a:r>
              <a:rPr lang="fr-FR" spc="-114" dirty="0" smtClean="0">
                <a:cs typeface="Arial"/>
              </a:rPr>
              <a:t>2021) </a:t>
            </a:r>
            <a:endParaRPr lang="fr-FR" spc="-114" dirty="0">
              <a:cs typeface="Arial"/>
            </a:endParaRPr>
          </a:p>
        </p:txBody>
      </p:sp>
      <p:sp>
        <p:nvSpPr>
          <p:cNvPr id="4" name="Espace réservé du numéro de diapositive 3"/>
          <p:cNvSpPr>
            <a:spLocks noGrp="1"/>
          </p:cNvSpPr>
          <p:nvPr>
            <p:ph type="sldNum" sz="quarter" idx="12"/>
          </p:nvPr>
        </p:nvSpPr>
        <p:spPr/>
        <p:txBody>
          <a:bodyPr/>
          <a:lstStyle/>
          <a:p>
            <a:fld id="{D57F1E4F-1CFF-5643-939E-217C01CDF565}" type="slidenum">
              <a:rPr lang="en-US" b="1" smtClean="0"/>
              <a:pPr/>
              <a:t>2</a:t>
            </a:fld>
            <a:endParaRPr lang="en-US" b="1" dirty="0"/>
          </a:p>
        </p:txBody>
      </p:sp>
      <p:pic>
        <p:nvPicPr>
          <p:cNvPr id="13" name="Image 12"/>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694" y="48002"/>
            <a:ext cx="494706" cy="561598"/>
          </a:xfrm>
          <a:prstGeom prst="rect">
            <a:avLst/>
          </a:prstGeom>
        </p:spPr>
      </p:pic>
    </p:spTree>
    <p:extLst>
      <p:ext uri="{BB962C8B-B14F-4D97-AF65-F5344CB8AC3E}">
        <p14:creationId xmlns:p14="http://schemas.microsoft.com/office/powerpoint/2010/main" val="1629122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riangle isocèle 2"/>
          <p:cNvSpPr/>
          <p:nvPr/>
        </p:nvSpPr>
        <p:spPr>
          <a:xfrm>
            <a:off x="210428" y="686740"/>
            <a:ext cx="5275972" cy="5275972"/>
          </a:xfrm>
          <a:prstGeom prst="triangl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Forme libre 3"/>
          <p:cNvSpPr/>
          <p:nvPr/>
        </p:nvSpPr>
        <p:spPr>
          <a:xfrm>
            <a:off x="457200" y="990600"/>
            <a:ext cx="4680008" cy="1365261"/>
          </a:xfrm>
          <a:custGeom>
            <a:avLst/>
            <a:gdLst>
              <a:gd name="connsiteX0" fmla="*/ 0 w 4680008"/>
              <a:gd name="connsiteY0" fmla="*/ 227548 h 1365261"/>
              <a:gd name="connsiteX1" fmla="*/ 227548 w 4680008"/>
              <a:gd name="connsiteY1" fmla="*/ 0 h 1365261"/>
              <a:gd name="connsiteX2" fmla="*/ 4452460 w 4680008"/>
              <a:gd name="connsiteY2" fmla="*/ 0 h 1365261"/>
              <a:gd name="connsiteX3" fmla="*/ 4680008 w 4680008"/>
              <a:gd name="connsiteY3" fmla="*/ 227548 h 1365261"/>
              <a:gd name="connsiteX4" fmla="*/ 4680008 w 4680008"/>
              <a:gd name="connsiteY4" fmla="*/ 1137713 h 1365261"/>
              <a:gd name="connsiteX5" fmla="*/ 4452460 w 4680008"/>
              <a:gd name="connsiteY5" fmla="*/ 1365261 h 1365261"/>
              <a:gd name="connsiteX6" fmla="*/ 227548 w 4680008"/>
              <a:gd name="connsiteY6" fmla="*/ 1365261 h 1365261"/>
              <a:gd name="connsiteX7" fmla="*/ 0 w 4680008"/>
              <a:gd name="connsiteY7" fmla="*/ 1137713 h 1365261"/>
              <a:gd name="connsiteX8" fmla="*/ 0 w 4680008"/>
              <a:gd name="connsiteY8" fmla="*/ 227548 h 136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008" h="1365261">
                <a:moveTo>
                  <a:pt x="0" y="227548"/>
                </a:moveTo>
                <a:cubicBezTo>
                  <a:pt x="0" y="101877"/>
                  <a:pt x="101877" y="0"/>
                  <a:pt x="227548" y="0"/>
                </a:cubicBezTo>
                <a:lnTo>
                  <a:pt x="4452460" y="0"/>
                </a:lnTo>
                <a:cubicBezTo>
                  <a:pt x="4578131" y="0"/>
                  <a:pt x="4680008" y="101877"/>
                  <a:pt x="4680008" y="227548"/>
                </a:cubicBezTo>
                <a:lnTo>
                  <a:pt x="4680008" y="1137713"/>
                </a:lnTo>
                <a:cubicBezTo>
                  <a:pt x="4680008" y="1263384"/>
                  <a:pt x="4578131" y="1365261"/>
                  <a:pt x="4452460" y="1365261"/>
                </a:cubicBezTo>
                <a:lnTo>
                  <a:pt x="227548" y="1365261"/>
                </a:lnTo>
                <a:cubicBezTo>
                  <a:pt x="101877" y="1365261"/>
                  <a:pt x="0" y="1263384"/>
                  <a:pt x="0" y="1137713"/>
                </a:cubicBezTo>
                <a:lnTo>
                  <a:pt x="0" y="227548"/>
                </a:lnTo>
                <a:close/>
              </a:path>
            </a:pathLst>
          </a:custGeom>
          <a:solidFill>
            <a:schemeClr val="bg1">
              <a:lumMod val="85000"/>
              <a:alpha val="90000"/>
            </a:schemeClr>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1417" tIns="131417" rIns="131417" bIns="131417" numCol="1" spcCol="1270" anchor="ctr" anchorCtr="0">
            <a:noAutofit/>
          </a:bodyPr>
          <a:lstStyle/>
          <a:p>
            <a:pPr lvl="0" algn="ctr" defTabSz="755650" rtl="0">
              <a:lnSpc>
                <a:spcPct val="90000"/>
              </a:lnSpc>
              <a:spcBef>
                <a:spcPct val="0"/>
              </a:spcBef>
              <a:spcAft>
                <a:spcPct val="35000"/>
              </a:spcAft>
            </a:pPr>
            <a:r>
              <a:rPr lang="fr-FR" sz="1700" b="1" kern="1200" dirty="0">
                <a:latin typeface="Calibri" panose="020F0502020204030204" pitchFamily="34" charset="0"/>
                <a:cs typeface="Calibri" panose="020F0502020204030204" pitchFamily="34" charset="0"/>
              </a:rPr>
              <a:t>Schéma de Cohérence Territoriale (SCOT) </a:t>
            </a:r>
          </a:p>
          <a:p>
            <a:pPr lvl="0" algn="ctr" defTabSz="755650" rtl="0">
              <a:lnSpc>
                <a:spcPct val="90000"/>
              </a:lnSpc>
              <a:spcBef>
                <a:spcPct val="0"/>
              </a:spcBef>
              <a:spcAft>
                <a:spcPct val="35000"/>
              </a:spcAft>
            </a:pPr>
            <a:r>
              <a:rPr lang="fr-FR" sz="1700" b="1" kern="1200" dirty="0">
                <a:latin typeface="Calibri" panose="020F0502020204030204" pitchFamily="34" charset="0"/>
                <a:cs typeface="Calibri" panose="020F0502020204030204" pitchFamily="34" charset="0"/>
              </a:rPr>
              <a:t>  période 2018-2033</a:t>
            </a:r>
          </a:p>
        </p:txBody>
      </p:sp>
      <p:sp>
        <p:nvSpPr>
          <p:cNvPr id="5" name="Forme libre 4"/>
          <p:cNvSpPr/>
          <p:nvPr/>
        </p:nvSpPr>
        <p:spPr>
          <a:xfrm>
            <a:off x="498598" y="2667000"/>
            <a:ext cx="4680008" cy="1365261"/>
          </a:xfrm>
          <a:custGeom>
            <a:avLst/>
            <a:gdLst>
              <a:gd name="connsiteX0" fmla="*/ 0 w 4680008"/>
              <a:gd name="connsiteY0" fmla="*/ 227548 h 1365261"/>
              <a:gd name="connsiteX1" fmla="*/ 227548 w 4680008"/>
              <a:gd name="connsiteY1" fmla="*/ 0 h 1365261"/>
              <a:gd name="connsiteX2" fmla="*/ 4452460 w 4680008"/>
              <a:gd name="connsiteY2" fmla="*/ 0 h 1365261"/>
              <a:gd name="connsiteX3" fmla="*/ 4680008 w 4680008"/>
              <a:gd name="connsiteY3" fmla="*/ 227548 h 1365261"/>
              <a:gd name="connsiteX4" fmla="*/ 4680008 w 4680008"/>
              <a:gd name="connsiteY4" fmla="*/ 1137713 h 1365261"/>
              <a:gd name="connsiteX5" fmla="*/ 4452460 w 4680008"/>
              <a:gd name="connsiteY5" fmla="*/ 1365261 h 1365261"/>
              <a:gd name="connsiteX6" fmla="*/ 227548 w 4680008"/>
              <a:gd name="connsiteY6" fmla="*/ 1365261 h 1365261"/>
              <a:gd name="connsiteX7" fmla="*/ 0 w 4680008"/>
              <a:gd name="connsiteY7" fmla="*/ 1137713 h 1365261"/>
              <a:gd name="connsiteX8" fmla="*/ 0 w 4680008"/>
              <a:gd name="connsiteY8" fmla="*/ 227548 h 136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008" h="1365261">
                <a:moveTo>
                  <a:pt x="0" y="227548"/>
                </a:moveTo>
                <a:cubicBezTo>
                  <a:pt x="0" y="101877"/>
                  <a:pt x="101877" y="0"/>
                  <a:pt x="227548" y="0"/>
                </a:cubicBezTo>
                <a:lnTo>
                  <a:pt x="4452460" y="0"/>
                </a:lnTo>
                <a:cubicBezTo>
                  <a:pt x="4578131" y="0"/>
                  <a:pt x="4680008" y="101877"/>
                  <a:pt x="4680008" y="227548"/>
                </a:cubicBezTo>
                <a:lnTo>
                  <a:pt x="4680008" y="1137713"/>
                </a:lnTo>
                <a:cubicBezTo>
                  <a:pt x="4680008" y="1263384"/>
                  <a:pt x="4578131" y="1365261"/>
                  <a:pt x="4452460" y="1365261"/>
                </a:cubicBezTo>
                <a:lnTo>
                  <a:pt x="227548" y="1365261"/>
                </a:lnTo>
                <a:cubicBezTo>
                  <a:pt x="101877" y="1365261"/>
                  <a:pt x="0" y="1263384"/>
                  <a:pt x="0" y="1137713"/>
                </a:cubicBezTo>
                <a:lnTo>
                  <a:pt x="0" y="227548"/>
                </a:lnTo>
                <a:close/>
              </a:path>
            </a:pathLst>
          </a:custGeom>
          <a:solidFill>
            <a:schemeClr val="bg1">
              <a:lumMod val="85000"/>
              <a:alpha val="90000"/>
            </a:schemeClr>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1417" tIns="131417" rIns="131417" bIns="131417" numCol="1" spcCol="1270" anchor="ctr" anchorCtr="0">
            <a:noAutofit/>
          </a:bodyPr>
          <a:lstStyle/>
          <a:p>
            <a:pPr lvl="0" algn="ctr" defTabSz="755650" rtl="0">
              <a:lnSpc>
                <a:spcPct val="90000"/>
              </a:lnSpc>
              <a:spcBef>
                <a:spcPct val="0"/>
              </a:spcBef>
              <a:spcAft>
                <a:spcPct val="35000"/>
              </a:spcAft>
            </a:pPr>
            <a:r>
              <a:rPr lang="fr-FR" sz="1700" b="1" kern="1200" dirty="0">
                <a:latin typeface="Calibri" panose="020F0502020204030204" pitchFamily="34" charset="0"/>
                <a:cs typeface="Calibri" panose="020F0502020204030204" pitchFamily="34" charset="0"/>
              </a:rPr>
              <a:t>PLH1 2013-2019 prorogé </a:t>
            </a:r>
          </a:p>
          <a:p>
            <a:pPr lvl="0" algn="ctr" defTabSz="755650" rtl="0">
              <a:lnSpc>
                <a:spcPct val="90000"/>
              </a:lnSpc>
              <a:spcBef>
                <a:spcPct val="0"/>
              </a:spcBef>
              <a:spcAft>
                <a:spcPct val="35000"/>
              </a:spcAft>
            </a:pPr>
            <a:r>
              <a:rPr lang="fr-FR" sz="1700" b="1" kern="1200" dirty="0">
                <a:latin typeface="Calibri" panose="020F0502020204030204" pitchFamily="34" charset="0"/>
                <a:cs typeface="Calibri" panose="020F0502020204030204" pitchFamily="34" charset="0"/>
              </a:rPr>
              <a:t> PLH2 en cours d’élaboration : approbation prévue courant 2023</a:t>
            </a:r>
            <a:endParaRPr lang="fr-FR" sz="1700" kern="1200" dirty="0">
              <a:latin typeface="Calibri" panose="020F0502020204030204" pitchFamily="34" charset="0"/>
              <a:cs typeface="Calibri" panose="020F0502020204030204" pitchFamily="34" charset="0"/>
            </a:endParaRPr>
          </a:p>
        </p:txBody>
      </p:sp>
      <p:sp>
        <p:nvSpPr>
          <p:cNvPr id="8" name="Forme libre 7"/>
          <p:cNvSpPr/>
          <p:nvPr/>
        </p:nvSpPr>
        <p:spPr>
          <a:xfrm>
            <a:off x="498598" y="4369662"/>
            <a:ext cx="4680008" cy="1365261"/>
          </a:xfrm>
          <a:custGeom>
            <a:avLst/>
            <a:gdLst>
              <a:gd name="connsiteX0" fmla="*/ 0 w 4680008"/>
              <a:gd name="connsiteY0" fmla="*/ 227548 h 1365261"/>
              <a:gd name="connsiteX1" fmla="*/ 227548 w 4680008"/>
              <a:gd name="connsiteY1" fmla="*/ 0 h 1365261"/>
              <a:gd name="connsiteX2" fmla="*/ 4452460 w 4680008"/>
              <a:gd name="connsiteY2" fmla="*/ 0 h 1365261"/>
              <a:gd name="connsiteX3" fmla="*/ 4680008 w 4680008"/>
              <a:gd name="connsiteY3" fmla="*/ 227548 h 1365261"/>
              <a:gd name="connsiteX4" fmla="*/ 4680008 w 4680008"/>
              <a:gd name="connsiteY4" fmla="*/ 1137713 h 1365261"/>
              <a:gd name="connsiteX5" fmla="*/ 4452460 w 4680008"/>
              <a:gd name="connsiteY5" fmla="*/ 1365261 h 1365261"/>
              <a:gd name="connsiteX6" fmla="*/ 227548 w 4680008"/>
              <a:gd name="connsiteY6" fmla="*/ 1365261 h 1365261"/>
              <a:gd name="connsiteX7" fmla="*/ 0 w 4680008"/>
              <a:gd name="connsiteY7" fmla="*/ 1137713 h 1365261"/>
              <a:gd name="connsiteX8" fmla="*/ 0 w 4680008"/>
              <a:gd name="connsiteY8" fmla="*/ 227548 h 136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008" h="1365261">
                <a:moveTo>
                  <a:pt x="0" y="227548"/>
                </a:moveTo>
                <a:cubicBezTo>
                  <a:pt x="0" y="101877"/>
                  <a:pt x="101877" y="0"/>
                  <a:pt x="227548" y="0"/>
                </a:cubicBezTo>
                <a:lnTo>
                  <a:pt x="4452460" y="0"/>
                </a:lnTo>
                <a:cubicBezTo>
                  <a:pt x="4578131" y="0"/>
                  <a:pt x="4680008" y="101877"/>
                  <a:pt x="4680008" y="227548"/>
                </a:cubicBezTo>
                <a:lnTo>
                  <a:pt x="4680008" y="1137713"/>
                </a:lnTo>
                <a:cubicBezTo>
                  <a:pt x="4680008" y="1263384"/>
                  <a:pt x="4578131" y="1365261"/>
                  <a:pt x="4452460" y="1365261"/>
                </a:cubicBezTo>
                <a:lnTo>
                  <a:pt x="227548" y="1365261"/>
                </a:lnTo>
                <a:cubicBezTo>
                  <a:pt x="101877" y="1365261"/>
                  <a:pt x="0" y="1263384"/>
                  <a:pt x="0" y="1137713"/>
                </a:cubicBezTo>
                <a:lnTo>
                  <a:pt x="0" y="227548"/>
                </a:lnTo>
                <a:close/>
              </a:path>
            </a:pathLst>
          </a:custGeom>
          <a:solidFill>
            <a:schemeClr val="bg1">
              <a:lumMod val="85000"/>
              <a:alpha val="90000"/>
            </a:schemeClr>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1417" tIns="131417" rIns="131417" bIns="131417" numCol="1" spcCol="1270" anchor="ctr" anchorCtr="0">
            <a:noAutofit/>
          </a:bodyPr>
          <a:lstStyle/>
          <a:p>
            <a:pPr lvl="0" algn="ctr" defTabSz="755650" rtl="0">
              <a:lnSpc>
                <a:spcPct val="90000"/>
              </a:lnSpc>
              <a:spcBef>
                <a:spcPct val="0"/>
              </a:spcBef>
              <a:spcAft>
                <a:spcPct val="35000"/>
              </a:spcAft>
            </a:pPr>
            <a:r>
              <a:rPr lang="fr-FR" sz="1700" b="1" kern="1200" dirty="0">
                <a:latin typeface="Calibri" panose="020F0502020204030204" pitchFamily="34" charset="0"/>
                <a:cs typeface="Calibri" panose="020F0502020204030204" pitchFamily="34" charset="0"/>
              </a:rPr>
              <a:t>PILHI :  approbation prévue second semestre 2022 </a:t>
            </a:r>
          </a:p>
        </p:txBody>
      </p:sp>
      <p:sp>
        <p:nvSpPr>
          <p:cNvPr id="11" name="ZoneTexte 10"/>
          <p:cNvSpPr txBox="1"/>
          <p:nvPr/>
        </p:nvSpPr>
        <p:spPr>
          <a:xfrm>
            <a:off x="0" y="152400"/>
            <a:ext cx="9144000" cy="461665"/>
          </a:xfrm>
          <a:prstGeom prst="rect">
            <a:avLst/>
          </a:prstGeom>
          <a:noFill/>
        </p:spPr>
        <p:txBody>
          <a:bodyPr wrap="square" rtlCol="0">
            <a:spAutoFit/>
          </a:bodyPr>
          <a:lstStyle/>
          <a:p>
            <a:pPr algn="ctr"/>
            <a:r>
              <a:rPr lang="fr-FR" sz="2400" b="1" dirty="0">
                <a:solidFill>
                  <a:schemeClr val="accent2">
                    <a:lumMod val="75000"/>
                  </a:schemeClr>
                </a:solidFill>
                <a:latin typeface="Calibri" panose="020F0502020204030204" pitchFamily="34" charset="0"/>
                <a:cs typeface="Calibri" panose="020F0502020204030204" pitchFamily="34" charset="0"/>
              </a:rPr>
              <a:t>UN ENCHAINEMENT LOGIQUE DE L’INTERVENTION DE </a:t>
            </a:r>
            <a:r>
              <a:rPr lang="fr-FR" sz="2400" b="1" dirty="0" smtClean="0">
                <a:solidFill>
                  <a:schemeClr val="accent2">
                    <a:lumMod val="75000"/>
                  </a:schemeClr>
                </a:solidFill>
                <a:latin typeface="Calibri" panose="020F0502020204030204" pitchFamily="34" charset="0"/>
                <a:cs typeface="Calibri" panose="020F0502020204030204" pitchFamily="34" charset="0"/>
              </a:rPr>
              <a:t>L’EPCI  </a:t>
            </a:r>
            <a:endParaRPr lang="fr-FR" sz="2400" b="1" dirty="0">
              <a:solidFill>
                <a:schemeClr val="accent2">
                  <a:lumMod val="75000"/>
                </a:schemeClr>
              </a:solidFill>
              <a:latin typeface="Calibri" panose="020F0502020204030204" pitchFamily="34" charset="0"/>
              <a:cs typeface="Calibri" panose="020F0502020204030204" pitchFamily="34" charset="0"/>
            </a:endParaRPr>
          </a:p>
        </p:txBody>
      </p:sp>
      <p:sp>
        <p:nvSpPr>
          <p:cNvPr id="12" name="ZoneTexte 11"/>
          <p:cNvSpPr txBox="1"/>
          <p:nvPr/>
        </p:nvSpPr>
        <p:spPr>
          <a:xfrm>
            <a:off x="5440107" y="2464964"/>
            <a:ext cx="3600000" cy="1708160"/>
          </a:xfrm>
          <a:prstGeom prst="rect">
            <a:avLst/>
          </a:prstGeom>
          <a:solidFill>
            <a:schemeClr val="accent1">
              <a:lumMod val="20000"/>
              <a:lumOff val="80000"/>
            </a:schemeClr>
          </a:solidFill>
        </p:spPr>
        <p:txBody>
          <a:bodyPr wrap="square" rtlCol="0">
            <a:spAutoFit/>
          </a:bodyPr>
          <a:lstStyle/>
          <a:p>
            <a:pPr algn="just"/>
            <a:r>
              <a:rPr lang="fr-FR" sz="1500" dirty="0"/>
              <a:t>Répondre aux besoins en logements et en hébergement, favoriser le renouvellement urbain et la mixité sociale ,… en assurant entre les communes et entre les quartiers d’une même commune, une répartition équilibrée et diversifiée de l’offre en logements.</a:t>
            </a:r>
          </a:p>
        </p:txBody>
      </p:sp>
      <p:sp>
        <p:nvSpPr>
          <p:cNvPr id="13" name="ZoneTexte 12"/>
          <p:cNvSpPr txBox="1"/>
          <p:nvPr/>
        </p:nvSpPr>
        <p:spPr>
          <a:xfrm>
            <a:off x="5436096" y="4299065"/>
            <a:ext cx="3600000" cy="1708160"/>
          </a:xfrm>
          <a:prstGeom prst="rect">
            <a:avLst/>
          </a:prstGeom>
          <a:solidFill>
            <a:schemeClr val="accent1">
              <a:lumMod val="20000"/>
              <a:lumOff val="80000"/>
            </a:schemeClr>
          </a:solidFill>
        </p:spPr>
        <p:txBody>
          <a:bodyPr wrap="square" rtlCol="0">
            <a:spAutoFit/>
          </a:bodyPr>
          <a:lstStyle/>
          <a:p>
            <a:pPr lvl="0" algn="just"/>
            <a:r>
              <a:rPr lang="fr-FR" sz="1500" dirty="0"/>
              <a:t>Répondre à une situation d’indignité repérée à travers le PLH → Planification des actions prioritaires, territorialisées de LHI sur 6 ans donnant lieu à la signature d’un protocole d’accord avec l’Etat, les 12 communes membres et les parties prenantes de la LHI.</a:t>
            </a:r>
          </a:p>
        </p:txBody>
      </p:sp>
      <p:sp>
        <p:nvSpPr>
          <p:cNvPr id="14" name="ZoneTexte 13"/>
          <p:cNvSpPr txBox="1"/>
          <p:nvPr/>
        </p:nvSpPr>
        <p:spPr>
          <a:xfrm>
            <a:off x="5436096" y="838200"/>
            <a:ext cx="3600000" cy="1477328"/>
          </a:xfrm>
          <a:prstGeom prst="rect">
            <a:avLst/>
          </a:prstGeom>
          <a:solidFill>
            <a:schemeClr val="accent1">
              <a:lumMod val="20000"/>
              <a:lumOff val="80000"/>
            </a:schemeClr>
          </a:solidFill>
        </p:spPr>
        <p:txBody>
          <a:bodyPr wrap="square" rtlCol="0">
            <a:spAutoFit/>
          </a:bodyPr>
          <a:lstStyle/>
          <a:p>
            <a:pPr algn="just"/>
            <a:r>
              <a:rPr lang="fr-FR" sz="1500" dirty="0"/>
              <a:t>Document de planification stratégique qui fixe à l'échelle du territoire, les grandes orientations d'aménagement et de développement pour les 15 ans à venir dans une perspective de développement durable.</a:t>
            </a:r>
          </a:p>
        </p:txBody>
      </p:sp>
      <p:sp>
        <p:nvSpPr>
          <p:cNvPr id="2" name="Espace réservé du numéro de diapositive 1"/>
          <p:cNvSpPr>
            <a:spLocks noGrp="1"/>
          </p:cNvSpPr>
          <p:nvPr>
            <p:ph type="sldNum" sz="quarter" idx="12"/>
          </p:nvPr>
        </p:nvSpPr>
        <p:spPr/>
        <p:txBody>
          <a:bodyPr/>
          <a:lstStyle/>
          <a:p>
            <a:fld id="{D57F1E4F-1CFF-5643-939E-217C01CDF565}" type="slidenum">
              <a:rPr lang="en-US" smtClean="0"/>
              <a:pPr/>
              <a:t>3</a:t>
            </a:fld>
            <a:endParaRPr lang="en-US" dirty="0"/>
          </a:p>
        </p:txBody>
      </p:sp>
      <p:sp>
        <p:nvSpPr>
          <p:cNvPr id="15" name="Espace réservé du pied de page 1"/>
          <p:cNvSpPr>
            <a:spLocks noGrp="1"/>
          </p:cNvSpPr>
          <p:nvPr>
            <p:ph type="ftr" sz="quarter" idx="11"/>
          </p:nvPr>
        </p:nvSpPr>
        <p:spPr>
          <a:xfrm>
            <a:off x="2764639" y="6459786"/>
            <a:ext cx="3617103" cy="365125"/>
          </a:xfrm>
        </p:spPr>
        <p:txBody>
          <a:bodyPr/>
          <a:lstStyle/>
          <a:p>
            <a:pPr marL="12700">
              <a:lnSpc>
                <a:spcPts val="1240"/>
              </a:lnSpc>
            </a:pPr>
            <a:r>
              <a:rPr lang="fr-FR" b="1" spc="-60" dirty="0"/>
              <a:t>PILHI ESPACE SUD</a:t>
            </a:r>
          </a:p>
        </p:txBody>
      </p:sp>
      <p:pic>
        <p:nvPicPr>
          <p:cNvPr id="16" name="Image 1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694" y="48002"/>
            <a:ext cx="494706" cy="5615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12" grpId="0" animBg="1"/>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870793"/>
            <a:ext cx="3815916" cy="877163"/>
          </a:xfrm>
          <a:prstGeom prst="rect">
            <a:avLst/>
          </a:prstGeom>
          <a:solidFill>
            <a:srgbClr val="92D050"/>
          </a:solidFill>
        </p:spPr>
        <p:txBody>
          <a:bodyPr wrap="square">
            <a:spAutoFit/>
          </a:bodyPr>
          <a:lstStyle/>
          <a:p>
            <a:pPr algn="ctr"/>
            <a:r>
              <a:rPr lang="fr-FR" sz="1700" b="1" dirty="0">
                <a:latin typeface="Calibri" panose="020F0502020204030204" pitchFamily="34" charset="0"/>
                <a:cs typeface="Calibri" panose="020F0502020204030204" pitchFamily="34" charset="0"/>
              </a:rPr>
              <a:t>   1ère phase </a:t>
            </a:r>
          </a:p>
          <a:p>
            <a:pPr algn="ctr"/>
            <a:r>
              <a:rPr lang="fr-FR" sz="1700" b="1" dirty="0" smtClean="0">
                <a:latin typeface="Calibri" panose="020F0502020204030204" pitchFamily="34" charset="0"/>
                <a:cs typeface="Calibri" panose="020F0502020204030204" pitchFamily="34" charset="0"/>
              </a:rPr>
              <a:t>DIAGNOSTIC </a:t>
            </a:r>
            <a:r>
              <a:rPr lang="fr-FR" sz="1700" b="1" dirty="0">
                <a:latin typeface="Calibri" panose="020F0502020204030204" pitchFamily="34" charset="0"/>
                <a:cs typeface="Calibri" panose="020F0502020204030204" pitchFamily="34" charset="0"/>
              </a:rPr>
              <a:t>TERRITORIAL </a:t>
            </a:r>
            <a:endParaRPr lang="fr-FR" sz="1700" b="1" dirty="0" smtClean="0">
              <a:latin typeface="Calibri" panose="020F0502020204030204" pitchFamily="34" charset="0"/>
              <a:cs typeface="Calibri" panose="020F0502020204030204" pitchFamily="34" charset="0"/>
            </a:endParaRPr>
          </a:p>
          <a:p>
            <a:pPr algn="ctr"/>
            <a:r>
              <a:rPr lang="fr-FR" sz="1700" b="1" spc="-65" dirty="0" smtClean="0">
                <a:solidFill>
                  <a:srgbClr val="FF0000"/>
                </a:solidFill>
                <a:latin typeface="Calibri" panose="020F0502020204030204" pitchFamily="34" charset="0"/>
                <a:cs typeface="Calibri" panose="020F0502020204030204" pitchFamily="34" charset="0"/>
              </a:rPr>
              <a:t>(</a:t>
            </a:r>
            <a:r>
              <a:rPr lang="fr-FR" sz="1700" b="1" spc="-65" dirty="0">
                <a:solidFill>
                  <a:srgbClr val="FF0000"/>
                </a:solidFill>
                <a:latin typeface="Calibri" panose="020F0502020204030204" pitchFamily="34" charset="0"/>
                <a:cs typeface="Calibri" panose="020F0502020204030204" pitchFamily="34" charset="0"/>
              </a:rPr>
              <a:t>8 </a:t>
            </a:r>
            <a:r>
              <a:rPr lang="fr-FR" sz="1700" b="1" dirty="0">
                <a:solidFill>
                  <a:srgbClr val="FF0000"/>
                </a:solidFill>
                <a:latin typeface="Calibri" panose="020F0502020204030204" pitchFamily="34" charset="0"/>
                <a:cs typeface="Calibri" panose="020F0502020204030204" pitchFamily="34" charset="0"/>
              </a:rPr>
              <a:t>mois en 2019-2020</a:t>
            </a:r>
            <a:r>
              <a:rPr lang="fr-FR" sz="1700" b="1" spc="-135" dirty="0">
                <a:solidFill>
                  <a:srgbClr val="FF0000"/>
                </a:solidFill>
                <a:latin typeface="Calibri" panose="020F0502020204030204" pitchFamily="34" charset="0"/>
                <a:cs typeface="Calibri" panose="020F0502020204030204" pitchFamily="34" charset="0"/>
              </a:rPr>
              <a:t>) </a:t>
            </a:r>
            <a:endParaRPr lang="fr-FR" sz="1700" dirty="0">
              <a:latin typeface="Calibri" panose="020F0502020204030204" pitchFamily="34" charset="0"/>
              <a:cs typeface="Calibri" panose="020F0502020204030204" pitchFamily="34" charset="0"/>
            </a:endParaRPr>
          </a:p>
        </p:txBody>
      </p:sp>
      <p:sp>
        <p:nvSpPr>
          <p:cNvPr id="4" name="Rectangle 3"/>
          <p:cNvSpPr/>
          <p:nvPr/>
        </p:nvSpPr>
        <p:spPr>
          <a:xfrm>
            <a:off x="5257800" y="838200"/>
            <a:ext cx="3559696" cy="1015663"/>
          </a:xfrm>
          <a:prstGeom prst="rect">
            <a:avLst/>
          </a:prstGeom>
        </p:spPr>
        <p:txBody>
          <a:bodyPr wrap="square">
            <a:spAutoFit/>
          </a:bodyPr>
          <a:lstStyle/>
          <a:p>
            <a:r>
              <a:rPr lang="fr-FR" sz="1500" b="1" dirty="0">
                <a:latin typeface="Calibri" panose="020F0502020204030204" pitchFamily="34" charset="0"/>
                <a:cs typeface="Calibri" panose="020F0502020204030204" pitchFamily="34" charset="0"/>
              </a:rPr>
              <a:t>Trois objectifs </a:t>
            </a:r>
            <a:r>
              <a:rPr lang="fr-FR" sz="1500" dirty="0">
                <a:latin typeface="Calibri" panose="020F0502020204030204" pitchFamily="34" charset="0"/>
                <a:cs typeface="Calibri" panose="020F0502020204030204" pitchFamily="34" charset="0"/>
              </a:rPr>
              <a:t>: </a:t>
            </a:r>
          </a:p>
          <a:p>
            <a:pPr>
              <a:buFontTx/>
              <a:buChar char="-"/>
            </a:pPr>
            <a:r>
              <a:rPr lang="fr-FR" sz="1500" dirty="0">
                <a:latin typeface="Calibri" panose="020F0502020204030204" pitchFamily="34" charset="0"/>
                <a:cs typeface="Calibri" panose="020F0502020204030204" pitchFamily="34" charset="0"/>
              </a:rPr>
              <a:t> la connaissance des problèmes</a:t>
            </a:r>
          </a:p>
          <a:p>
            <a:pPr>
              <a:buFontTx/>
              <a:buChar char="-"/>
            </a:pPr>
            <a:r>
              <a:rPr lang="fr-FR" sz="1500" dirty="0">
                <a:latin typeface="Calibri" panose="020F0502020204030204" pitchFamily="34" charset="0"/>
                <a:cs typeface="Calibri" panose="020F0502020204030204" pitchFamily="34" charset="0"/>
              </a:rPr>
              <a:t> la localisation de ces problèmes</a:t>
            </a:r>
          </a:p>
          <a:p>
            <a:pPr>
              <a:buFontTx/>
              <a:buChar char="-"/>
            </a:pPr>
            <a:r>
              <a:rPr lang="fr-FR" sz="1500" dirty="0">
                <a:latin typeface="Calibri" panose="020F0502020204030204" pitchFamily="34" charset="0"/>
                <a:cs typeface="Calibri" panose="020F0502020204030204" pitchFamily="34" charset="0"/>
              </a:rPr>
              <a:t> la classification selon leur typologie  </a:t>
            </a:r>
          </a:p>
        </p:txBody>
      </p:sp>
      <p:sp>
        <p:nvSpPr>
          <p:cNvPr id="6" name="Rectangle 5"/>
          <p:cNvSpPr/>
          <p:nvPr/>
        </p:nvSpPr>
        <p:spPr>
          <a:xfrm>
            <a:off x="685800" y="2502959"/>
            <a:ext cx="3815916" cy="1400383"/>
          </a:xfrm>
          <a:prstGeom prst="rect">
            <a:avLst/>
          </a:prstGeom>
          <a:solidFill>
            <a:srgbClr val="92D050"/>
          </a:solidFill>
        </p:spPr>
        <p:txBody>
          <a:bodyPr wrap="square">
            <a:spAutoFit/>
          </a:bodyPr>
          <a:lstStyle/>
          <a:p>
            <a:pPr algn="ctr"/>
            <a:r>
              <a:rPr lang="fr-FR" sz="1700" b="1" dirty="0">
                <a:latin typeface="Calibri" panose="020F0502020204030204" pitchFamily="34" charset="0"/>
                <a:cs typeface="Calibri" panose="020F0502020204030204" pitchFamily="34" charset="0"/>
              </a:rPr>
              <a:t>  </a:t>
            </a:r>
            <a:r>
              <a:rPr lang="fr-FR" sz="1700" b="1" dirty="0" smtClean="0">
                <a:latin typeface="Calibri" panose="020F0502020204030204" pitchFamily="34" charset="0"/>
                <a:cs typeface="Calibri" panose="020F0502020204030204" pitchFamily="34" charset="0"/>
              </a:rPr>
              <a:t>2ième </a:t>
            </a:r>
            <a:r>
              <a:rPr lang="fr-FR" sz="1700" b="1" dirty="0">
                <a:latin typeface="Calibri" panose="020F0502020204030204" pitchFamily="34" charset="0"/>
                <a:cs typeface="Calibri" panose="020F0502020204030204" pitchFamily="34" charset="0"/>
              </a:rPr>
              <a:t>phase </a:t>
            </a:r>
          </a:p>
          <a:p>
            <a:pPr algn="ctr"/>
            <a:r>
              <a:rPr lang="fr-FR" sz="1700" b="1" dirty="0" smtClean="0">
                <a:latin typeface="Calibri" panose="020F0502020204030204" pitchFamily="34" charset="0"/>
                <a:cs typeface="Calibri" panose="020F0502020204030204" pitchFamily="34" charset="0"/>
              </a:rPr>
              <a:t>DEFINITION </a:t>
            </a:r>
            <a:r>
              <a:rPr lang="fr-FR" sz="1700" b="1" dirty="0">
                <a:latin typeface="Calibri" panose="020F0502020204030204" pitchFamily="34" charset="0"/>
                <a:cs typeface="Calibri" panose="020F0502020204030204" pitchFamily="34" charset="0"/>
              </a:rPr>
              <a:t>DES MODALITES DE TRAITEMENT DE L’HABITAT INDIGNE </a:t>
            </a:r>
            <a:endParaRPr lang="fr-FR" sz="1700" b="1" dirty="0" smtClean="0">
              <a:latin typeface="Calibri" panose="020F0502020204030204" pitchFamily="34" charset="0"/>
              <a:cs typeface="Calibri" panose="020F0502020204030204" pitchFamily="34" charset="0"/>
            </a:endParaRPr>
          </a:p>
          <a:p>
            <a:pPr algn="ctr"/>
            <a:r>
              <a:rPr lang="fr-FR" sz="1700" b="1" dirty="0" smtClean="0">
                <a:latin typeface="Calibri" panose="020F0502020204030204" pitchFamily="34" charset="0"/>
                <a:cs typeface="Calibri" panose="020F0502020204030204" pitchFamily="34" charset="0"/>
              </a:rPr>
              <a:t>&amp; PROPOSITION D’UN </a:t>
            </a:r>
            <a:r>
              <a:rPr lang="fr-FR" sz="1700" b="1" dirty="0">
                <a:latin typeface="Calibri" panose="020F0502020204030204" pitchFamily="34" charset="0"/>
                <a:cs typeface="Calibri" panose="020F0502020204030204" pitchFamily="34" charset="0"/>
              </a:rPr>
              <a:t>PLAN D’ACTIONS </a:t>
            </a:r>
            <a:endParaRPr lang="fr-FR" sz="1700" b="1" dirty="0" smtClean="0">
              <a:latin typeface="Calibri" panose="020F0502020204030204" pitchFamily="34" charset="0"/>
              <a:cs typeface="Calibri" panose="020F0502020204030204" pitchFamily="34" charset="0"/>
            </a:endParaRPr>
          </a:p>
          <a:p>
            <a:pPr algn="ctr"/>
            <a:r>
              <a:rPr lang="fr-FR" sz="1700" b="1" spc="-65" dirty="0" smtClean="0">
                <a:solidFill>
                  <a:srgbClr val="FF0000"/>
                </a:solidFill>
                <a:latin typeface="Calibri" panose="020F0502020204030204" pitchFamily="34" charset="0"/>
                <a:cs typeface="Calibri" panose="020F0502020204030204" pitchFamily="34" charset="0"/>
              </a:rPr>
              <a:t>(</a:t>
            </a:r>
            <a:r>
              <a:rPr lang="fr-FR" sz="1700" b="1" dirty="0">
                <a:solidFill>
                  <a:srgbClr val="FF0000"/>
                </a:solidFill>
                <a:latin typeface="Calibri" panose="020F0502020204030204" pitchFamily="34" charset="0"/>
                <a:cs typeface="Calibri" panose="020F0502020204030204" pitchFamily="34" charset="0"/>
              </a:rPr>
              <a:t>4 mois en 2021</a:t>
            </a:r>
            <a:r>
              <a:rPr lang="fr-FR" sz="1700" b="1" spc="-135" dirty="0">
                <a:solidFill>
                  <a:srgbClr val="FF0000"/>
                </a:solidFill>
                <a:latin typeface="Calibri" panose="020F0502020204030204" pitchFamily="34" charset="0"/>
                <a:cs typeface="Calibri" panose="020F0502020204030204" pitchFamily="34" charset="0"/>
              </a:rPr>
              <a:t>)</a:t>
            </a:r>
            <a:endParaRPr lang="fr-FR" sz="1700" b="1"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8" name="Rectangle 7"/>
          <p:cNvSpPr/>
          <p:nvPr/>
        </p:nvSpPr>
        <p:spPr>
          <a:xfrm>
            <a:off x="5165992" y="2393861"/>
            <a:ext cx="3672840" cy="1708160"/>
          </a:xfrm>
          <a:prstGeom prst="rect">
            <a:avLst/>
          </a:prstGeom>
        </p:spPr>
        <p:txBody>
          <a:bodyPr wrap="square">
            <a:spAutoFit/>
          </a:bodyPr>
          <a:lstStyle/>
          <a:p>
            <a:pPr algn="just"/>
            <a:r>
              <a:rPr lang="fr-FR" sz="1500" b="1" dirty="0"/>
              <a:t>Elaboration d’une stratégie </a:t>
            </a:r>
            <a:r>
              <a:rPr lang="fr-FR" sz="1500" b="1" u="sng" dirty="0"/>
              <a:t>territoriale</a:t>
            </a:r>
            <a:r>
              <a:rPr lang="fr-FR" sz="1500" b="1" dirty="0"/>
              <a:t> </a:t>
            </a:r>
            <a:r>
              <a:rPr lang="fr-FR" sz="1500" dirty="0"/>
              <a:t>:  </a:t>
            </a:r>
          </a:p>
          <a:p>
            <a:pPr algn="just"/>
            <a:r>
              <a:rPr lang="fr-FR" sz="1500" dirty="0"/>
              <a:t>- définir les objectifs </a:t>
            </a:r>
            <a:r>
              <a:rPr lang="fr-FR" sz="1500" u="sng" dirty="0"/>
              <a:t>quantitatifs et qualitatifs</a:t>
            </a:r>
            <a:r>
              <a:rPr lang="fr-FR" sz="1500" dirty="0"/>
              <a:t> de traitement des diverses formes d’habitat indigne repérées           </a:t>
            </a:r>
          </a:p>
          <a:p>
            <a:pPr algn="just"/>
            <a:r>
              <a:rPr lang="fr-FR" sz="1500" dirty="0"/>
              <a:t>- afficher des </a:t>
            </a:r>
            <a:r>
              <a:rPr lang="fr-FR" sz="1500" u="sng" dirty="0">
                <a:solidFill>
                  <a:schemeClr val="tx1">
                    <a:lumMod val="95000"/>
                    <a:lumOff val="5000"/>
                  </a:schemeClr>
                </a:solidFill>
              </a:rPr>
              <a:t>priorités</a:t>
            </a:r>
            <a:r>
              <a:rPr lang="fr-FR" sz="1500" dirty="0"/>
              <a:t> d’actions suivant les urgences analysées.</a:t>
            </a:r>
          </a:p>
          <a:p>
            <a:pPr algn="just"/>
            <a:endParaRPr lang="fr-FR" sz="1500" dirty="0"/>
          </a:p>
        </p:txBody>
      </p:sp>
      <p:sp>
        <p:nvSpPr>
          <p:cNvPr id="9" name="Rectangle 8"/>
          <p:cNvSpPr/>
          <p:nvPr/>
        </p:nvSpPr>
        <p:spPr>
          <a:xfrm>
            <a:off x="381000" y="4865058"/>
            <a:ext cx="4425516" cy="1138773"/>
          </a:xfrm>
          <a:prstGeom prst="rect">
            <a:avLst/>
          </a:prstGeom>
          <a:solidFill>
            <a:srgbClr val="92D050"/>
          </a:solidFill>
        </p:spPr>
        <p:txBody>
          <a:bodyPr wrap="square">
            <a:spAutoFit/>
          </a:bodyPr>
          <a:lstStyle/>
          <a:p>
            <a:pPr algn="ctr"/>
            <a:r>
              <a:rPr lang="fr-FR" sz="1700" b="1" dirty="0" smtClean="0">
                <a:latin typeface="Calibri" panose="020F0502020204030204" pitchFamily="34" charset="0"/>
                <a:cs typeface="Calibri" panose="020F0502020204030204" pitchFamily="34" charset="0"/>
              </a:rPr>
              <a:t>3ème Phase en cours</a:t>
            </a:r>
          </a:p>
          <a:p>
            <a:pPr algn="ctr"/>
            <a:r>
              <a:rPr lang="fr-FR" sz="1700" b="1" dirty="0" smtClean="0">
                <a:latin typeface="Calibri" panose="020F0502020204030204" pitchFamily="34" charset="0"/>
                <a:cs typeface="Calibri" panose="020F0502020204030204" pitchFamily="34" charset="0"/>
              </a:rPr>
              <a:t>ELABORATION </a:t>
            </a:r>
            <a:r>
              <a:rPr lang="fr-FR" sz="1700" b="1" dirty="0">
                <a:latin typeface="Calibri" panose="020F0502020204030204" pitchFamily="34" charset="0"/>
                <a:cs typeface="Calibri" panose="020F0502020204030204" pitchFamily="34" charset="0"/>
              </a:rPr>
              <a:t>DU PROGRAMME PREVISIONNEL D’ACTIONS </a:t>
            </a:r>
            <a:r>
              <a:rPr lang="fr-FR" sz="1700" b="1" dirty="0" smtClean="0">
                <a:latin typeface="Calibri" panose="020F0502020204030204" pitchFamily="34" charset="0"/>
                <a:cs typeface="Calibri" panose="020F0502020204030204" pitchFamily="34" charset="0"/>
              </a:rPr>
              <a:t>DE LA LHI </a:t>
            </a:r>
          </a:p>
          <a:p>
            <a:pPr algn="ctr"/>
            <a:r>
              <a:rPr lang="fr-FR" sz="1700" b="1" kern="800" spc="-50" dirty="0" smtClean="0">
                <a:solidFill>
                  <a:srgbClr val="FF0000"/>
                </a:solidFill>
                <a:latin typeface="Calibri" panose="020F0502020204030204" pitchFamily="34" charset="0"/>
                <a:cs typeface="Calibri" panose="020F0502020204030204" pitchFamily="34" charset="0"/>
              </a:rPr>
              <a:t>(</a:t>
            </a:r>
            <a:r>
              <a:rPr lang="fr-FR" sz="1700" b="1" kern="800" spc="-50" dirty="0">
                <a:solidFill>
                  <a:srgbClr val="FF0000"/>
                </a:solidFill>
                <a:latin typeface="Calibri" panose="020F0502020204030204" pitchFamily="34" charset="0"/>
                <a:cs typeface="Calibri" panose="020F0502020204030204" pitchFamily="34" charset="0"/>
              </a:rPr>
              <a:t>3 mois en </a:t>
            </a:r>
            <a:r>
              <a:rPr lang="fr-FR" sz="1700" b="1" kern="800" spc="-50" dirty="0" smtClean="0">
                <a:solidFill>
                  <a:srgbClr val="FF0000"/>
                </a:solidFill>
                <a:latin typeface="Calibri" panose="020F0502020204030204" pitchFamily="34" charset="0"/>
                <a:cs typeface="Calibri" panose="020F0502020204030204" pitchFamily="34" charset="0"/>
              </a:rPr>
              <a:t>2022)</a:t>
            </a:r>
            <a:r>
              <a:rPr lang="fr-FR" sz="1700" b="1" kern="800" spc="-50" dirty="0" smtClean="0">
                <a:solidFill>
                  <a:schemeClr val="tx1">
                    <a:lumMod val="65000"/>
                    <a:lumOff val="35000"/>
                  </a:schemeClr>
                </a:solidFill>
                <a:latin typeface="Calibri" panose="020F0502020204030204" pitchFamily="34" charset="0"/>
                <a:cs typeface="Calibri" panose="020F0502020204030204" pitchFamily="34" charset="0"/>
              </a:rPr>
              <a:t> </a:t>
            </a:r>
            <a:endParaRPr lang="fr-FR" sz="1700" kern="800" spc="-5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10" name="Rectangle 9"/>
          <p:cNvSpPr/>
          <p:nvPr/>
        </p:nvSpPr>
        <p:spPr>
          <a:xfrm>
            <a:off x="0" y="146457"/>
            <a:ext cx="9144000" cy="461665"/>
          </a:xfrm>
          <a:prstGeom prst="rect">
            <a:avLst/>
          </a:prstGeom>
        </p:spPr>
        <p:txBody>
          <a:bodyPr wrap="square">
            <a:spAutoFit/>
          </a:bodyPr>
          <a:lstStyle/>
          <a:p>
            <a:pPr algn="ctr"/>
            <a:r>
              <a:rPr lang="fr-FR" sz="2400" b="1" dirty="0" smtClean="0">
                <a:solidFill>
                  <a:schemeClr val="accent2">
                    <a:lumMod val="75000"/>
                  </a:schemeClr>
                </a:solidFill>
                <a:latin typeface="Calibri" panose="020F0502020204030204" pitchFamily="34" charset="0"/>
                <a:cs typeface="Calibri" panose="020F0502020204030204" pitchFamily="34" charset="0"/>
              </a:rPr>
              <a:t>ETAT D’AVANCEMENT DU </a:t>
            </a:r>
            <a:r>
              <a:rPr lang="fr-FR" sz="2400" b="1" dirty="0">
                <a:solidFill>
                  <a:schemeClr val="accent2">
                    <a:lumMod val="75000"/>
                  </a:schemeClr>
                </a:solidFill>
                <a:latin typeface="Calibri" panose="020F0502020204030204" pitchFamily="34" charset="0"/>
                <a:cs typeface="Calibri" panose="020F0502020204030204" pitchFamily="34" charset="0"/>
              </a:rPr>
              <a:t>PILHI </a:t>
            </a:r>
          </a:p>
        </p:txBody>
      </p:sp>
      <p:sp>
        <p:nvSpPr>
          <p:cNvPr id="12" name="Rectangle 11"/>
          <p:cNvSpPr/>
          <p:nvPr/>
        </p:nvSpPr>
        <p:spPr>
          <a:xfrm>
            <a:off x="5157950" y="4765386"/>
            <a:ext cx="3668452" cy="1246495"/>
          </a:xfrm>
          <a:prstGeom prst="rect">
            <a:avLst/>
          </a:prstGeom>
        </p:spPr>
        <p:txBody>
          <a:bodyPr wrap="square">
            <a:spAutoFit/>
          </a:bodyPr>
          <a:lstStyle/>
          <a:p>
            <a:pPr algn="just"/>
            <a:r>
              <a:rPr lang="fr-FR" sz="1500" dirty="0">
                <a:solidFill>
                  <a:schemeClr val="bg2">
                    <a:lumMod val="50000"/>
                  </a:schemeClr>
                </a:solidFill>
              </a:rPr>
              <a:t>- </a:t>
            </a:r>
            <a:r>
              <a:rPr lang="fr-FR" sz="1500" dirty="0" smtClean="0"/>
              <a:t>Programmation prévisionnelle </a:t>
            </a:r>
            <a:r>
              <a:rPr lang="fr-FR" sz="1500" dirty="0"/>
              <a:t>des opérations à engager </a:t>
            </a:r>
          </a:p>
          <a:p>
            <a:pPr algn="just">
              <a:buFontTx/>
              <a:buChar char="-"/>
            </a:pPr>
            <a:r>
              <a:rPr lang="fr-FR" sz="1500" dirty="0"/>
              <a:t> Calendrier </a:t>
            </a:r>
          </a:p>
          <a:p>
            <a:pPr algn="just">
              <a:buFontTx/>
              <a:buChar char="-"/>
            </a:pPr>
            <a:r>
              <a:rPr lang="fr-FR" sz="1500" dirty="0"/>
              <a:t> Maquette financière </a:t>
            </a:r>
          </a:p>
          <a:p>
            <a:pPr algn="just">
              <a:buFontTx/>
              <a:buChar char="-"/>
            </a:pPr>
            <a:r>
              <a:rPr lang="fr-FR" sz="1500" dirty="0"/>
              <a:t> Propositions d</a:t>
            </a:r>
            <a:r>
              <a:rPr lang="fr-FR" sz="1500" dirty="0">
                <a:solidFill>
                  <a:schemeClr val="bg2">
                    <a:lumMod val="50000"/>
                  </a:schemeClr>
                </a:solidFill>
              </a:rPr>
              <a:t>e </a:t>
            </a:r>
            <a:r>
              <a:rPr lang="fr-FR" sz="1500" dirty="0"/>
              <a:t>gouvernance</a:t>
            </a:r>
          </a:p>
        </p:txBody>
      </p:sp>
      <p:sp>
        <p:nvSpPr>
          <p:cNvPr id="15" name="Flèche vers le bas 6">
            <a:extLst>
              <a:ext uri="{FF2B5EF4-FFF2-40B4-BE49-F238E27FC236}">
                <a16:creationId xmlns:a16="http://schemas.microsoft.com/office/drawing/2014/main" id="{9D6E5909-DC3C-442F-AF90-6CB176ABEE84}"/>
              </a:ext>
            </a:extLst>
          </p:cNvPr>
          <p:cNvSpPr/>
          <p:nvPr/>
        </p:nvSpPr>
        <p:spPr>
          <a:xfrm>
            <a:off x="2413738" y="1938023"/>
            <a:ext cx="360040"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Flèche vers le bas 10">
            <a:extLst>
              <a:ext uri="{FF2B5EF4-FFF2-40B4-BE49-F238E27FC236}">
                <a16:creationId xmlns:a16="http://schemas.microsoft.com/office/drawing/2014/main" id="{E30A3066-2E86-4F0D-92ED-97C9B3D2A6C3}"/>
              </a:ext>
            </a:extLst>
          </p:cNvPr>
          <p:cNvSpPr/>
          <p:nvPr/>
        </p:nvSpPr>
        <p:spPr>
          <a:xfrm>
            <a:off x="2404599" y="4153240"/>
            <a:ext cx="360040"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numéro de diapositive 2"/>
          <p:cNvSpPr>
            <a:spLocks noGrp="1"/>
          </p:cNvSpPr>
          <p:nvPr>
            <p:ph type="sldNum" sz="quarter" idx="12"/>
          </p:nvPr>
        </p:nvSpPr>
        <p:spPr/>
        <p:txBody>
          <a:bodyPr/>
          <a:lstStyle/>
          <a:p>
            <a:fld id="{D57F1E4F-1CFF-5643-939E-217C01CDF565}" type="slidenum">
              <a:rPr lang="en-US" b="1" smtClean="0"/>
              <a:pPr/>
              <a:t>4</a:t>
            </a:fld>
            <a:endParaRPr lang="en-US" b="1" dirty="0"/>
          </a:p>
        </p:txBody>
      </p:sp>
      <p:sp>
        <p:nvSpPr>
          <p:cNvPr id="13" name="Espace réservé du pied de page 1"/>
          <p:cNvSpPr>
            <a:spLocks noGrp="1"/>
          </p:cNvSpPr>
          <p:nvPr>
            <p:ph type="ftr" sz="quarter" idx="11"/>
          </p:nvPr>
        </p:nvSpPr>
        <p:spPr>
          <a:xfrm>
            <a:off x="2764639" y="6459786"/>
            <a:ext cx="3617103" cy="365125"/>
          </a:xfrm>
        </p:spPr>
        <p:txBody>
          <a:bodyPr/>
          <a:lstStyle/>
          <a:p>
            <a:pPr marL="12700">
              <a:lnSpc>
                <a:spcPts val="1240"/>
              </a:lnSpc>
            </a:pPr>
            <a:r>
              <a:rPr lang="fr-FR" b="1" spc="-60" dirty="0"/>
              <a:t>PILHI ESPACE SUD</a:t>
            </a:r>
          </a:p>
        </p:txBody>
      </p:sp>
      <p:pic>
        <p:nvPicPr>
          <p:cNvPr id="14" name="Image 1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694" y="48002"/>
            <a:ext cx="494706" cy="561598"/>
          </a:xfrm>
          <a:prstGeom prst="rect">
            <a:avLst/>
          </a:prstGeom>
        </p:spPr>
      </p:pic>
    </p:spTree>
    <p:extLst>
      <p:ext uri="{BB962C8B-B14F-4D97-AF65-F5344CB8AC3E}">
        <p14:creationId xmlns:p14="http://schemas.microsoft.com/office/powerpoint/2010/main" val="4281749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animBg="1"/>
      <p:bldP spid="4" grpId="0"/>
      <p:bldP spid="6" grpId="1" animBg="1"/>
      <p:bldP spid="8" grpId="1"/>
      <p:bldP spid="9" grpId="0" animBg="1"/>
      <p:bldP spid="12" grpId="0"/>
      <p:bldP spid="15" grpId="1"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6"/>
          <p:cNvSpPr txBox="1">
            <a:spLocks/>
          </p:cNvSpPr>
          <p:nvPr/>
        </p:nvSpPr>
        <p:spPr>
          <a:xfrm>
            <a:off x="0" y="243984"/>
            <a:ext cx="9144000" cy="381515"/>
          </a:xfrm>
          <a:prstGeom prst="rect">
            <a:avLst/>
          </a:prstGeom>
        </p:spPr>
        <p:txBody>
          <a:bodyPr vert="horz" wrap="square" lIns="0" tIns="12065" rIns="0" bIns="0" rtlCol="0" anchor="b">
            <a:sp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12700" algn="ctr">
              <a:lnSpc>
                <a:spcPct val="100000"/>
              </a:lnSpc>
              <a:spcBef>
                <a:spcPts val="95"/>
              </a:spcBef>
            </a:pPr>
            <a:r>
              <a:rPr lang="fr-FR" sz="2400" b="1" dirty="0" smtClean="0">
                <a:solidFill>
                  <a:schemeClr val="accent2">
                    <a:lumMod val="75000"/>
                  </a:schemeClr>
                </a:solidFill>
                <a:latin typeface="+mn-lt"/>
                <a:ea typeface="+mn-ea"/>
                <a:cs typeface="+mn-cs"/>
              </a:rPr>
              <a:t>LES ELEMENTS FORTS DU DIAGNOSTIC TERRITORIAL</a:t>
            </a:r>
            <a:endParaRPr lang="fr-FR" sz="2400" b="1" dirty="0">
              <a:solidFill>
                <a:schemeClr val="accent2">
                  <a:lumMod val="75000"/>
                </a:schemeClr>
              </a:solidFill>
              <a:latin typeface="+mn-lt"/>
              <a:ea typeface="+mn-ea"/>
              <a:cs typeface="+mn-cs"/>
            </a:endParaRPr>
          </a:p>
        </p:txBody>
      </p:sp>
      <p:sp>
        <p:nvSpPr>
          <p:cNvPr id="6" name="ZoneTexte 5"/>
          <p:cNvSpPr txBox="1"/>
          <p:nvPr/>
        </p:nvSpPr>
        <p:spPr>
          <a:xfrm>
            <a:off x="152400" y="794802"/>
            <a:ext cx="4267199" cy="1246495"/>
          </a:xfrm>
          <a:prstGeom prst="rect">
            <a:avLst/>
          </a:prstGeom>
          <a:noFill/>
        </p:spPr>
        <p:txBody>
          <a:bodyPr wrap="square" rtlCol="0">
            <a:spAutoFit/>
          </a:bodyPr>
          <a:lstStyle/>
          <a:p>
            <a:pPr marL="285750" indent="-285750" algn="just">
              <a:buFont typeface="Arial" panose="020B0604020202020204" pitchFamily="34" charset="0"/>
              <a:buChar char="•"/>
            </a:pPr>
            <a:r>
              <a:rPr lang="fr-FR" sz="1700" dirty="0"/>
              <a:t>51 quartiers ou poches avec logements </a:t>
            </a:r>
            <a:endParaRPr lang="fr-FR" sz="1700" dirty="0" smtClean="0"/>
          </a:p>
          <a:p>
            <a:pPr algn="just"/>
            <a:r>
              <a:rPr lang="fr-FR" sz="1700" dirty="0" smtClean="0"/>
              <a:t>ont été enquêtés (enquêtes extérieures), </a:t>
            </a:r>
          </a:p>
          <a:p>
            <a:pPr algn="just"/>
            <a:r>
              <a:rPr lang="fr-FR" sz="1700" b="1" dirty="0" smtClean="0"/>
              <a:t>soit 2 320 logements.</a:t>
            </a:r>
            <a:endParaRPr lang="fr-FR" sz="1700" b="1" dirty="0"/>
          </a:p>
          <a:p>
            <a:pPr algn="just"/>
            <a:endParaRPr lang="fr-FR" sz="1200" b="1" dirty="0"/>
          </a:p>
          <a:p>
            <a:pPr marL="285750" indent="-285750" algn="just">
              <a:buFont typeface="Wingdings" panose="05000000000000000000" pitchFamily="2" charset="2"/>
              <a:buChar char="§"/>
            </a:pPr>
            <a:endParaRPr lang="fr-FR" sz="1200" b="1" dirty="0"/>
          </a:p>
        </p:txBody>
      </p:sp>
      <p:sp>
        <p:nvSpPr>
          <p:cNvPr id="38" name="ZoneTexte 37"/>
          <p:cNvSpPr txBox="1"/>
          <p:nvPr/>
        </p:nvSpPr>
        <p:spPr>
          <a:xfrm>
            <a:off x="4776940" y="1061774"/>
            <a:ext cx="4267199" cy="4801314"/>
          </a:xfrm>
          <a:prstGeom prst="rect">
            <a:avLst/>
          </a:prstGeom>
          <a:noFill/>
        </p:spPr>
        <p:txBody>
          <a:bodyPr wrap="square" rtlCol="0">
            <a:spAutoFit/>
          </a:bodyPr>
          <a:lstStyle/>
          <a:p>
            <a:pPr algn="just"/>
            <a:endParaRPr lang="fr-FR" sz="1700" b="1" dirty="0"/>
          </a:p>
          <a:p>
            <a:pPr marL="285750" indent="-285750" algn="just">
              <a:buFont typeface="Arial" panose="020B0604020202020204" pitchFamily="34" charset="0"/>
              <a:buChar char="•"/>
            </a:pPr>
            <a:r>
              <a:rPr lang="fr-FR" sz="1700" dirty="0" smtClean="0"/>
              <a:t>Un </a:t>
            </a:r>
            <a:r>
              <a:rPr lang="fr-FR" sz="1700" b="1" dirty="0"/>
              <a:t>taux d’indignité élevé </a:t>
            </a:r>
            <a:r>
              <a:rPr lang="fr-FR" sz="1700" dirty="0" smtClean="0"/>
              <a:t>: </a:t>
            </a:r>
            <a:r>
              <a:rPr lang="fr-FR" sz="1700" dirty="0"/>
              <a:t>34% des logements (</a:t>
            </a:r>
            <a:r>
              <a:rPr lang="fr-FR" sz="1700" dirty="0" smtClean="0"/>
              <a:t>785), </a:t>
            </a:r>
            <a:r>
              <a:rPr lang="fr-FR" sz="1700" b="1" dirty="0" smtClean="0"/>
              <a:t>dont </a:t>
            </a:r>
            <a:r>
              <a:rPr lang="fr-FR" sz="2000" b="1" dirty="0" smtClean="0"/>
              <a:t>¾</a:t>
            </a:r>
            <a:r>
              <a:rPr lang="fr-FR" sz="1700" b="1" dirty="0" smtClean="0"/>
              <a:t> sont des </a:t>
            </a:r>
            <a:r>
              <a:rPr lang="fr-FR" sz="1700" b="1" dirty="0"/>
              <a:t>logements occupés </a:t>
            </a:r>
            <a:r>
              <a:rPr lang="fr-FR" sz="1700" b="1" dirty="0" smtClean="0"/>
              <a:t>(</a:t>
            </a:r>
            <a:r>
              <a:rPr lang="fr-FR" sz="1700" b="1" dirty="0"/>
              <a:t>600 logements</a:t>
            </a:r>
            <a:r>
              <a:rPr lang="fr-FR" sz="1700" b="1" dirty="0" smtClean="0"/>
              <a:t>) ;</a:t>
            </a:r>
            <a:endParaRPr lang="fr-FR" sz="1700" b="1" dirty="0"/>
          </a:p>
          <a:p>
            <a:pPr marL="285750" indent="-285750" algn="just">
              <a:buFont typeface="Wingdings" panose="05000000000000000000" pitchFamily="2" charset="2"/>
              <a:buChar char="§"/>
            </a:pPr>
            <a:endParaRPr lang="fr-FR" sz="1200" b="1" dirty="0"/>
          </a:p>
          <a:p>
            <a:pPr marL="285750" indent="-285750" algn="just">
              <a:buFont typeface="Arial" panose="020B0604020202020204" pitchFamily="34" charset="0"/>
              <a:buChar char="•"/>
            </a:pPr>
            <a:r>
              <a:rPr lang="fr-FR" sz="1700" b="1" dirty="0"/>
              <a:t>Une indignité irrécupérable </a:t>
            </a:r>
            <a:r>
              <a:rPr lang="fr-FR" sz="1700" b="1" dirty="0" smtClean="0"/>
              <a:t>importante </a:t>
            </a:r>
            <a:r>
              <a:rPr lang="fr-FR" sz="1700" dirty="0"/>
              <a:t>de l’ordre de 38% de l’indignité </a:t>
            </a:r>
            <a:r>
              <a:rPr lang="fr-FR" sz="1700" dirty="0" smtClean="0"/>
              <a:t>totale</a:t>
            </a:r>
            <a:r>
              <a:rPr lang="fr-FR" sz="1700" b="1" dirty="0" smtClean="0"/>
              <a:t>, </a:t>
            </a:r>
            <a:r>
              <a:rPr lang="fr-FR" sz="1700" dirty="0" smtClean="0"/>
              <a:t>soit </a:t>
            </a:r>
            <a:r>
              <a:rPr lang="fr-FR" sz="1700" dirty="0"/>
              <a:t>295 </a:t>
            </a:r>
            <a:r>
              <a:rPr lang="fr-FR" sz="1700" dirty="0" smtClean="0"/>
              <a:t>logements, </a:t>
            </a:r>
            <a:r>
              <a:rPr lang="fr-FR" sz="1700" dirty="0"/>
              <a:t>dont un tiers sont vacants </a:t>
            </a:r>
            <a:r>
              <a:rPr lang="fr-FR" sz="1700" b="1" dirty="0"/>
              <a:t>; a contrario, 490 logements remédiables </a:t>
            </a:r>
            <a:r>
              <a:rPr lang="fr-FR" sz="1700" dirty="0"/>
              <a:t>(pouvant sortir de l’indignité suite à des travaux de réhabilitation à réaliser</a:t>
            </a:r>
            <a:r>
              <a:rPr lang="fr-FR" sz="1700" b="1" dirty="0" smtClean="0"/>
              <a:t>).</a:t>
            </a:r>
            <a:endParaRPr lang="fr-FR" sz="1700" b="1" dirty="0"/>
          </a:p>
          <a:p>
            <a:pPr algn="just"/>
            <a:endParaRPr lang="fr-FR" sz="1200" b="1" dirty="0"/>
          </a:p>
          <a:p>
            <a:pPr marL="285750" indent="-285750" algn="just">
              <a:buFont typeface="Arial" panose="020B0604020202020204" pitchFamily="34" charset="0"/>
              <a:buChar char="•"/>
            </a:pPr>
            <a:r>
              <a:rPr lang="fr-FR" sz="1700" b="1" dirty="0"/>
              <a:t>Des logements indignes occupés </a:t>
            </a:r>
            <a:r>
              <a:rPr lang="fr-FR" sz="1700" b="1" dirty="0" smtClean="0"/>
              <a:t>principalement par </a:t>
            </a:r>
            <a:r>
              <a:rPr lang="fr-FR" sz="1700" b="1" dirty="0"/>
              <a:t>une population vieillissante et confrontée à la dépendance, mais aussi par des familles avec </a:t>
            </a:r>
            <a:r>
              <a:rPr lang="fr-FR" sz="1700" b="1" dirty="0" smtClean="0"/>
              <a:t>enfants.</a:t>
            </a:r>
            <a:endParaRPr lang="fr-FR" sz="1700" b="1" dirty="0"/>
          </a:p>
          <a:p>
            <a:pPr marL="285750" indent="-285750" algn="just">
              <a:buFont typeface="Wingdings" panose="05000000000000000000" pitchFamily="2" charset="2"/>
              <a:buChar char="§"/>
            </a:pPr>
            <a:endParaRPr lang="fr-FR" sz="1200" b="1" dirty="0"/>
          </a:p>
          <a:p>
            <a:pPr marL="285750" indent="-285750" algn="just">
              <a:buFont typeface="Wingdings" panose="05000000000000000000" pitchFamily="2" charset="2"/>
              <a:buChar char="§"/>
            </a:pPr>
            <a:endParaRPr lang="fr-FR" sz="1200" b="1" dirty="0"/>
          </a:p>
        </p:txBody>
      </p:sp>
      <p:sp>
        <p:nvSpPr>
          <p:cNvPr id="2" name="Espace réservé du numéro de diapositive 1"/>
          <p:cNvSpPr>
            <a:spLocks noGrp="1"/>
          </p:cNvSpPr>
          <p:nvPr>
            <p:ph type="sldNum" sz="quarter" idx="12"/>
          </p:nvPr>
        </p:nvSpPr>
        <p:spPr/>
        <p:txBody>
          <a:bodyPr/>
          <a:lstStyle/>
          <a:p>
            <a:fld id="{D57F1E4F-1CFF-5643-939E-217C01CDF565}" type="slidenum">
              <a:rPr lang="en-US" b="1" smtClean="0"/>
              <a:pPr/>
              <a:t>5</a:t>
            </a:fld>
            <a:endParaRPr lang="en-US" b="1" dirty="0"/>
          </a:p>
        </p:txBody>
      </p:sp>
      <p:sp>
        <p:nvSpPr>
          <p:cNvPr id="8" name="Espace réservé du pied de page 1"/>
          <p:cNvSpPr>
            <a:spLocks noGrp="1"/>
          </p:cNvSpPr>
          <p:nvPr>
            <p:ph type="ftr" sz="quarter" idx="11"/>
          </p:nvPr>
        </p:nvSpPr>
        <p:spPr>
          <a:xfrm>
            <a:off x="2764639" y="6459786"/>
            <a:ext cx="3617103" cy="365125"/>
          </a:xfrm>
        </p:spPr>
        <p:txBody>
          <a:bodyPr/>
          <a:lstStyle/>
          <a:p>
            <a:pPr marL="12700">
              <a:lnSpc>
                <a:spcPts val="1240"/>
              </a:lnSpc>
            </a:pPr>
            <a:r>
              <a:rPr lang="fr-FR" b="1" spc="-60" dirty="0"/>
              <a:t>PILHI ESPACE SUD</a:t>
            </a:r>
          </a:p>
        </p:txBody>
      </p:sp>
      <p:pic>
        <p:nvPicPr>
          <p:cNvPr id="9" name="Image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694" y="48002"/>
            <a:ext cx="494706" cy="561598"/>
          </a:xfrm>
          <a:prstGeom prst="rect">
            <a:avLst/>
          </a:prstGeom>
        </p:spPr>
      </p:pic>
      <p:pic>
        <p:nvPicPr>
          <p:cNvPr id="5" name="Image 4"/>
          <p:cNvPicPr>
            <a:picLocks noChangeAspect="1"/>
          </p:cNvPicPr>
          <p:nvPr/>
        </p:nvPicPr>
        <p:blipFill>
          <a:blip r:embed="rId3"/>
          <a:stretch>
            <a:fillRect/>
          </a:stretch>
        </p:blipFill>
        <p:spPr>
          <a:xfrm>
            <a:off x="18288" y="1905000"/>
            <a:ext cx="4728064" cy="3597098"/>
          </a:xfrm>
          <a:prstGeom prst="rect">
            <a:avLst/>
          </a:prstGeom>
        </p:spPr>
      </p:pic>
    </p:spTree>
    <p:extLst>
      <p:ext uri="{BB962C8B-B14F-4D97-AF65-F5344CB8AC3E}">
        <p14:creationId xmlns:p14="http://schemas.microsoft.com/office/powerpoint/2010/main" val="443250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8">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2B34989B-EEB8-485B-A5F3-6B56201DFE96}"/>
              </a:ext>
            </a:extLst>
          </p:cNvPr>
          <p:cNvSpPr txBox="1"/>
          <p:nvPr/>
        </p:nvSpPr>
        <p:spPr>
          <a:xfrm>
            <a:off x="0" y="457200"/>
            <a:ext cx="8991600" cy="5047536"/>
          </a:xfrm>
          <a:prstGeom prst="rect">
            <a:avLst/>
          </a:prstGeom>
          <a:noFill/>
        </p:spPr>
        <p:txBody>
          <a:bodyPr wrap="square">
            <a:spAutoFit/>
          </a:bodyPr>
          <a:lstStyle/>
          <a:p>
            <a:pPr marL="228600" algn="ctr">
              <a:spcAft>
                <a:spcPts val="500"/>
              </a:spcAft>
            </a:pPr>
            <a:r>
              <a:rPr lang="fr-FR" sz="2400" b="1" dirty="0" smtClean="0">
                <a:solidFill>
                  <a:schemeClr val="accent2">
                    <a:lumMod val="75000"/>
                  </a:schemeClr>
                </a:solidFill>
              </a:rPr>
              <a:t>LES 4 CARACTERISTIQUES DU </a:t>
            </a:r>
            <a:r>
              <a:rPr lang="fr-FR" sz="2400" b="1" dirty="0">
                <a:solidFill>
                  <a:schemeClr val="accent2">
                    <a:lumMod val="75000"/>
                  </a:schemeClr>
                </a:solidFill>
              </a:rPr>
              <a:t>LOGEMENT</a:t>
            </a:r>
            <a:r>
              <a:rPr lang="fr-FR" sz="2400" b="1" dirty="0" smtClean="0">
                <a:solidFill>
                  <a:schemeClr val="accent2">
                    <a:lumMod val="75000"/>
                  </a:schemeClr>
                </a:solidFill>
              </a:rPr>
              <a:t> INDIGNE A L’ESPACE SUD</a:t>
            </a:r>
            <a:endParaRPr lang="fr-FR" sz="2400" b="1" dirty="0">
              <a:solidFill>
                <a:schemeClr val="accent2">
                  <a:lumMod val="75000"/>
                </a:schemeClr>
              </a:solidFill>
            </a:endParaRPr>
          </a:p>
          <a:p>
            <a:pPr marL="228600" algn="just">
              <a:spcAft>
                <a:spcPts val="500"/>
              </a:spcAft>
            </a:pPr>
            <a:endParaRPr lang="fr-FR" sz="2400" b="1" dirty="0">
              <a:solidFill>
                <a:schemeClr val="accent2">
                  <a:lumMod val="75000"/>
                </a:schemeClr>
              </a:solidFill>
            </a:endParaRPr>
          </a:p>
          <a:p>
            <a:pPr marL="228600" algn="just">
              <a:spcAft>
                <a:spcPts val="500"/>
              </a:spcAft>
            </a:pPr>
            <a:endParaRPr lang="fr-FR" sz="1700" dirty="0">
              <a:effectLst/>
              <a:ea typeface="Times New Roman" panose="02020603050405020304" pitchFamily="18" charset="0"/>
            </a:endParaRPr>
          </a:p>
          <a:p>
            <a:pPr marL="285750" lvl="0" indent="-285750" algn="just">
              <a:spcAft>
                <a:spcPts val="600"/>
              </a:spcAft>
              <a:buFont typeface="Arial" panose="020B0604020202020204" pitchFamily="34" charset="0"/>
              <a:buChar char="•"/>
              <a:tabLst>
                <a:tab pos="457200" algn="l"/>
              </a:tabLst>
            </a:pPr>
            <a:r>
              <a:rPr lang="fr-FR" sz="1700" b="1" dirty="0">
                <a:solidFill>
                  <a:srgbClr val="000000"/>
                </a:solidFill>
                <a:effectLst/>
                <a:ea typeface="Times New Roman" panose="02020603050405020304" pitchFamily="18" charset="0"/>
                <a:cs typeface="Times New Roman" panose="02020603050405020304" pitchFamily="18" charset="0"/>
              </a:rPr>
              <a:t>L’habitat indigne se concentre plutôt sur les zones de </a:t>
            </a:r>
            <a:r>
              <a:rPr lang="fr-FR" sz="1700" b="1" dirty="0" smtClean="0">
                <a:solidFill>
                  <a:srgbClr val="000000"/>
                </a:solidFill>
                <a:ea typeface="Times New Roman" panose="02020603050405020304" pitchFamily="18" charset="0"/>
                <a:cs typeface="Times New Roman" panose="02020603050405020304" pitchFamily="18" charset="0"/>
              </a:rPr>
              <a:t>forte </a:t>
            </a:r>
            <a:r>
              <a:rPr lang="fr-FR" sz="1700" b="1" dirty="0" smtClean="0">
                <a:solidFill>
                  <a:srgbClr val="000000"/>
                </a:solidFill>
                <a:effectLst/>
                <a:ea typeface="Times New Roman" panose="02020603050405020304" pitchFamily="18" charset="0"/>
                <a:cs typeface="Times New Roman" panose="02020603050405020304" pitchFamily="18" charset="0"/>
              </a:rPr>
              <a:t>densité </a:t>
            </a:r>
            <a:r>
              <a:rPr lang="fr-FR" sz="1700" b="1" dirty="0">
                <a:solidFill>
                  <a:srgbClr val="000000"/>
                </a:solidFill>
                <a:effectLst/>
                <a:ea typeface="Times New Roman" panose="02020603050405020304" pitchFamily="18" charset="0"/>
                <a:cs typeface="Times New Roman" panose="02020603050405020304" pitchFamily="18" charset="0"/>
              </a:rPr>
              <a:t>de l’habitat : </a:t>
            </a:r>
            <a:r>
              <a:rPr lang="fr-FR" sz="1700" dirty="0">
                <a:solidFill>
                  <a:srgbClr val="000000"/>
                </a:solidFill>
                <a:effectLst/>
                <a:ea typeface="Times New Roman" panose="02020603050405020304" pitchFamily="18" charset="0"/>
                <a:cs typeface="Times New Roman" panose="02020603050405020304" pitchFamily="18" charset="0"/>
              </a:rPr>
              <a:t>les bourgs, les quartiers 50 Pas, les quartiers excentrés. </a:t>
            </a:r>
          </a:p>
          <a:p>
            <a:pPr marL="342900" lvl="0" indent="-342900" algn="just">
              <a:spcAft>
                <a:spcPts val="600"/>
              </a:spcAft>
              <a:buFont typeface="Times New Roman" panose="02020603050405020304" pitchFamily="18" charset="0"/>
              <a:buChar char="•"/>
              <a:tabLst>
                <a:tab pos="457200" algn="l"/>
              </a:tabLst>
            </a:pPr>
            <a:endParaRPr lang="fr-FR" sz="1700" dirty="0">
              <a:effectLst/>
              <a:ea typeface="Times New Roman" panose="02020603050405020304" pitchFamily="18" charset="0"/>
            </a:endParaRPr>
          </a:p>
          <a:p>
            <a:pPr marL="285750" lvl="0" indent="-285750" algn="just">
              <a:spcAft>
                <a:spcPts val="500"/>
              </a:spcAft>
              <a:buFont typeface="Arial" panose="020B0604020202020204" pitchFamily="34" charset="0"/>
              <a:buChar char="•"/>
              <a:tabLst>
                <a:tab pos="457200" algn="l"/>
              </a:tabLst>
            </a:pPr>
            <a:r>
              <a:rPr lang="fr-FR" sz="1700" b="1" dirty="0" smtClean="0">
                <a:ea typeface="Times New Roman" panose="02020603050405020304" pitchFamily="18" charset="0"/>
              </a:rPr>
              <a:t>20</a:t>
            </a:r>
            <a:r>
              <a:rPr lang="fr-FR" sz="1700" b="1" dirty="0">
                <a:ea typeface="Times New Roman" panose="02020603050405020304" pitchFamily="18" charset="0"/>
              </a:rPr>
              <a:t>%</a:t>
            </a:r>
            <a:r>
              <a:rPr lang="fr-FR" sz="1700" b="1" dirty="0">
                <a:effectLst/>
                <a:ea typeface="Times New Roman" panose="02020603050405020304" pitchFamily="18" charset="0"/>
              </a:rPr>
              <a:t> des logements potentiellement indignes sont en indivision. </a:t>
            </a:r>
            <a:r>
              <a:rPr lang="fr-FR" sz="1700" dirty="0">
                <a:effectLst/>
                <a:ea typeface="Times New Roman" panose="02020603050405020304" pitchFamily="18" charset="0"/>
              </a:rPr>
              <a:t>L’indivision est un frein à la </a:t>
            </a:r>
            <a:r>
              <a:rPr lang="fr-FR" sz="1700" dirty="0" smtClean="0">
                <a:effectLst/>
                <a:ea typeface="Times New Roman" panose="02020603050405020304" pitchFamily="18" charset="0"/>
              </a:rPr>
              <a:t>résorption </a:t>
            </a:r>
            <a:r>
              <a:rPr lang="fr-FR" sz="1700" dirty="0">
                <a:effectLst/>
                <a:ea typeface="Times New Roman" panose="02020603050405020304" pitchFamily="18" charset="0"/>
              </a:rPr>
              <a:t>de l’indignité (perte de responsabilisation, besoins de s’entendre, conditions d’attribution des aides à l’amélioration</a:t>
            </a:r>
            <a:r>
              <a:rPr lang="fr-FR" sz="1700" dirty="0" smtClean="0">
                <a:effectLst/>
                <a:ea typeface="Times New Roman" panose="02020603050405020304" pitchFamily="18" charset="0"/>
              </a:rPr>
              <a:t>…), voire</a:t>
            </a:r>
            <a:r>
              <a:rPr lang="fr-FR" sz="1700" dirty="0">
                <a:effectLst/>
                <a:ea typeface="Times New Roman" panose="02020603050405020304" pitchFamily="18" charset="0"/>
              </a:rPr>
              <a:t> </a:t>
            </a:r>
            <a:r>
              <a:rPr lang="fr-FR" sz="1700" dirty="0" smtClean="0">
                <a:effectLst/>
                <a:ea typeface="Times New Roman" panose="02020603050405020304" pitchFamily="18" charset="0"/>
              </a:rPr>
              <a:t>peut contribuer </a:t>
            </a:r>
            <a:r>
              <a:rPr lang="fr-FR" sz="1700" dirty="0">
                <a:effectLst/>
                <a:ea typeface="Times New Roman" panose="02020603050405020304" pitchFamily="18" charset="0"/>
              </a:rPr>
              <a:t>à sa création. </a:t>
            </a:r>
            <a:endParaRPr lang="fr-FR" sz="1700" dirty="0" smtClean="0">
              <a:effectLst/>
              <a:ea typeface="Times New Roman" panose="02020603050405020304" pitchFamily="18" charset="0"/>
            </a:endParaRPr>
          </a:p>
          <a:p>
            <a:pPr marL="342900" lvl="0" indent="-342900" algn="just">
              <a:spcAft>
                <a:spcPts val="500"/>
              </a:spcAft>
              <a:buFont typeface="Times New Roman" panose="02020603050405020304" pitchFamily="18" charset="0"/>
              <a:buChar char="•"/>
              <a:tabLst>
                <a:tab pos="457200" algn="l"/>
              </a:tabLst>
            </a:pPr>
            <a:endParaRPr lang="fr-FR" sz="1700" b="1" dirty="0">
              <a:ea typeface="Times New Roman" panose="02020603050405020304" pitchFamily="18" charset="0"/>
            </a:endParaRPr>
          </a:p>
          <a:p>
            <a:pPr marL="285750" lvl="0" indent="-285750" algn="just">
              <a:spcAft>
                <a:spcPts val="500"/>
              </a:spcAft>
              <a:buFont typeface="Arial" panose="020B0604020202020204" pitchFamily="34" charset="0"/>
              <a:buChar char="•"/>
              <a:tabLst>
                <a:tab pos="457200" algn="l"/>
              </a:tabLst>
            </a:pPr>
            <a:r>
              <a:rPr lang="fr-FR" sz="1700" b="1" dirty="0" smtClean="0">
                <a:ea typeface="Times New Roman" panose="02020603050405020304" pitchFamily="18" charset="0"/>
              </a:rPr>
              <a:t>L</a:t>
            </a:r>
            <a:r>
              <a:rPr lang="fr-FR" sz="1700" b="1" dirty="0" smtClean="0">
                <a:effectLst/>
                <a:ea typeface="Times New Roman" panose="02020603050405020304" pitchFamily="18" charset="0"/>
              </a:rPr>
              <a:t>es </a:t>
            </a:r>
            <a:r>
              <a:rPr lang="fr-FR" sz="1700" b="1" dirty="0">
                <a:effectLst/>
                <a:ea typeface="Times New Roman" panose="02020603050405020304" pitchFamily="18" charset="0"/>
              </a:rPr>
              <a:t>logements potentiellement indignes sont nettement plus </a:t>
            </a:r>
            <a:r>
              <a:rPr lang="fr-FR" sz="1700" b="1" dirty="0">
                <a:ea typeface="Times New Roman" panose="02020603050405020304" pitchFamily="18" charset="0"/>
              </a:rPr>
              <a:t>anciens</a:t>
            </a:r>
            <a:r>
              <a:rPr lang="fr-FR" sz="1700" b="1" dirty="0">
                <a:solidFill>
                  <a:srgbClr val="FF0000"/>
                </a:solidFill>
                <a:effectLst/>
                <a:ea typeface="Times New Roman" panose="02020603050405020304" pitchFamily="18" charset="0"/>
              </a:rPr>
              <a:t> </a:t>
            </a:r>
            <a:r>
              <a:rPr lang="fr-FR" sz="1700" dirty="0">
                <a:effectLst/>
                <a:ea typeface="Times New Roman" panose="02020603050405020304" pitchFamily="18" charset="0"/>
              </a:rPr>
              <a:t>:</a:t>
            </a:r>
          </a:p>
          <a:p>
            <a:pPr lvl="0" algn="just">
              <a:buSzPts val="1000"/>
            </a:pPr>
            <a:r>
              <a:rPr lang="fr-FR" sz="1700" dirty="0">
                <a:effectLst/>
                <a:ea typeface="Times New Roman" panose="02020603050405020304" pitchFamily="18" charset="0"/>
                <a:cs typeface="Arial" panose="020B0604020202020204" pitchFamily="34" charset="0"/>
              </a:rPr>
              <a:t>	- 14% ont été achevés avant 1945 contre 3% pour l'ensemble des résidences principales</a:t>
            </a:r>
          </a:p>
          <a:p>
            <a:pPr lvl="0" algn="just">
              <a:buSzPts val="1000"/>
            </a:pPr>
            <a:r>
              <a:rPr lang="fr-FR" sz="1700" dirty="0">
                <a:effectLst/>
                <a:ea typeface="Times New Roman" panose="02020603050405020304" pitchFamily="18" charset="0"/>
                <a:cs typeface="Arial" panose="020B0604020202020204" pitchFamily="34" charset="0"/>
              </a:rPr>
              <a:t>	- 68% entre 1946 et 1990, contre 43% des résidences principales </a:t>
            </a:r>
            <a:endParaRPr lang="fr-FR" sz="1700" dirty="0">
              <a:ea typeface="Times New Roman" panose="02020603050405020304" pitchFamily="18" charset="0"/>
              <a:cs typeface="Arial" panose="020B0604020202020204" pitchFamily="34" charset="0"/>
            </a:endParaRPr>
          </a:p>
          <a:p>
            <a:pPr marL="285750" lvl="0" indent="-285750" algn="just">
              <a:buSzPts val="1000"/>
              <a:buFont typeface="Arial" panose="020B0604020202020204" pitchFamily="34" charset="0"/>
              <a:buChar char="•"/>
            </a:pPr>
            <a:endParaRPr lang="fr-FR" sz="1700" b="1" dirty="0" smtClean="0">
              <a:ea typeface="Times New Roman" panose="02020603050405020304" pitchFamily="18" charset="0"/>
              <a:cs typeface="Arial" panose="020B0604020202020204" pitchFamily="34" charset="0"/>
            </a:endParaRPr>
          </a:p>
          <a:p>
            <a:pPr marL="285750" lvl="0" indent="-285750" algn="just">
              <a:buSzPts val="1000"/>
              <a:buFont typeface="Arial" panose="020B0604020202020204" pitchFamily="34" charset="0"/>
              <a:buChar char="•"/>
            </a:pPr>
            <a:r>
              <a:rPr lang="fr-FR" sz="1700" b="1" dirty="0" smtClean="0">
                <a:ea typeface="Times New Roman" panose="02020603050405020304" pitchFamily="18" charset="0"/>
              </a:rPr>
              <a:t>L’amiante omniprésente mais </a:t>
            </a:r>
            <a:r>
              <a:rPr lang="fr-FR" sz="1700" dirty="0" smtClean="0">
                <a:ea typeface="Times New Roman" panose="02020603050405020304" pitchFamily="18" charset="0"/>
              </a:rPr>
              <a:t>peu </a:t>
            </a:r>
            <a:r>
              <a:rPr lang="fr-FR" sz="1700" dirty="0">
                <a:ea typeface="Times New Roman" panose="02020603050405020304" pitchFamily="18" charset="0"/>
              </a:rPr>
              <a:t>visible de </a:t>
            </a:r>
            <a:r>
              <a:rPr lang="fr-FR" sz="1700" dirty="0" smtClean="0">
                <a:ea typeface="Times New Roman" panose="02020603050405020304" pitchFamily="18" charset="0"/>
              </a:rPr>
              <a:t>l’extérieur.</a:t>
            </a:r>
            <a:endParaRPr lang="fr-FR" sz="1700" dirty="0">
              <a:effectLst/>
              <a:ea typeface="Times New Roman" panose="02020603050405020304" pitchFamily="18" charset="0"/>
              <a:cs typeface="Arial" panose="020B0604020202020204" pitchFamily="34" charset="0"/>
            </a:endParaRPr>
          </a:p>
          <a:p>
            <a:pPr marL="342900" lvl="0" indent="-342900" algn="just">
              <a:spcAft>
                <a:spcPts val="600"/>
              </a:spcAft>
              <a:buFont typeface="Times New Roman" panose="02020603050405020304" pitchFamily="18" charset="0"/>
              <a:buChar char="•"/>
              <a:tabLst>
                <a:tab pos="457200" algn="l"/>
              </a:tabLst>
            </a:pPr>
            <a:endParaRPr lang="fr-FR" dirty="0">
              <a:effectLst/>
              <a:latin typeface="Times New Roman" panose="02020603050405020304" pitchFamily="18" charset="0"/>
              <a:ea typeface="Times New Roman" panose="02020603050405020304" pitchFamily="18" charset="0"/>
            </a:endParaRPr>
          </a:p>
        </p:txBody>
      </p:sp>
      <p:sp>
        <p:nvSpPr>
          <p:cNvPr id="2" name="Espace réservé du numéro de diapositive 1"/>
          <p:cNvSpPr>
            <a:spLocks noGrp="1"/>
          </p:cNvSpPr>
          <p:nvPr>
            <p:ph type="sldNum" sz="quarter" idx="12"/>
          </p:nvPr>
        </p:nvSpPr>
        <p:spPr/>
        <p:txBody>
          <a:bodyPr/>
          <a:lstStyle/>
          <a:p>
            <a:fld id="{D57F1E4F-1CFF-5643-939E-217C01CDF565}" type="slidenum">
              <a:rPr lang="en-US" b="1" smtClean="0"/>
              <a:pPr/>
              <a:t>6</a:t>
            </a:fld>
            <a:endParaRPr lang="en-US" b="1" dirty="0"/>
          </a:p>
        </p:txBody>
      </p:sp>
      <p:sp>
        <p:nvSpPr>
          <p:cNvPr id="6" name="Espace réservé du pied de page 1"/>
          <p:cNvSpPr>
            <a:spLocks noGrp="1"/>
          </p:cNvSpPr>
          <p:nvPr>
            <p:ph type="ftr" sz="quarter" idx="11"/>
          </p:nvPr>
        </p:nvSpPr>
        <p:spPr>
          <a:xfrm>
            <a:off x="2764639" y="6459786"/>
            <a:ext cx="3617103" cy="365125"/>
          </a:xfrm>
        </p:spPr>
        <p:txBody>
          <a:bodyPr/>
          <a:lstStyle/>
          <a:p>
            <a:pPr marL="12700">
              <a:lnSpc>
                <a:spcPts val="1240"/>
              </a:lnSpc>
            </a:pPr>
            <a:r>
              <a:rPr lang="fr-FR" b="1" spc="-60" dirty="0"/>
              <a:t>PILHI ESPACE SUD</a:t>
            </a:r>
          </a:p>
        </p:txBody>
      </p:sp>
      <p:pic>
        <p:nvPicPr>
          <p:cNvPr id="7" name="Image 6"/>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694" y="48002"/>
            <a:ext cx="494706" cy="561598"/>
          </a:xfrm>
          <a:prstGeom prst="rect">
            <a:avLst/>
          </a:prstGeom>
        </p:spPr>
      </p:pic>
    </p:spTree>
    <p:extLst>
      <p:ext uri="{BB962C8B-B14F-4D97-AF65-F5344CB8AC3E}">
        <p14:creationId xmlns:p14="http://schemas.microsoft.com/office/powerpoint/2010/main" val="1141124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72F64CB1-E6F8-4A5E-A1A6-AD8F052A3CCC}"/>
              </a:ext>
            </a:extLst>
          </p:cNvPr>
          <p:cNvSpPr txBox="1"/>
          <p:nvPr/>
        </p:nvSpPr>
        <p:spPr>
          <a:xfrm>
            <a:off x="516294" y="603380"/>
            <a:ext cx="8268478" cy="5791200"/>
          </a:xfrm>
          <a:prstGeom prst="rect">
            <a:avLst/>
          </a:prstGeom>
          <a:noFill/>
        </p:spPr>
        <p:txBody>
          <a:bodyPr wrap="square">
            <a:spAutoFit/>
          </a:bodyPr>
          <a:lstStyle/>
          <a:p>
            <a:pPr lvl="0" algn="just">
              <a:lnSpc>
                <a:spcPct val="107000"/>
              </a:lnSpc>
              <a:spcAft>
                <a:spcPts val="600"/>
              </a:spcAft>
              <a:buSzPts val="1100"/>
              <a:tabLst>
                <a:tab pos="457200" algn="l"/>
              </a:tabLst>
            </a:pPr>
            <a:endParaRPr lang="fr-FR" sz="1200" b="1" dirty="0" smtClean="0">
              <a:effectLst/>
              <a:ea typeface="Calibri" panose="020F0502020204030204" pitchFamily="34" charset="0"/>
              <a:cs typeface="Arial Unicode MS"/>
            </a:endParaRPr>
          </a:p>
          <a:p>
            <a:pPr lvl="0" algn="just">
              <a:lnSpc>
                <a:spcPct val="107000"/>
              </a:lnSpc>
              <a:spcAft>
                <a:spcPts val="600"/>
              </a:spcAft>
              <a:buSzPts val="1100"/>
              <a:tabLst>
                <a:tab pos="457200" algn="l"/>
              </a:tabLst>
            </a:pPr>
            <a:r>
              <a:rPr lang="fr-FR" sz="2000" b="1" dirty="0" smtClean="0">
                <a:effectLst/>
                <a:ea typeface="Calibri" panose="020F0502020204030204" pitchFamily="34" charset="0"/>
                <a:cs typeface="Arial Unicode MS"/>
              </a:rPr>
              <a:t>1400 ménages </a:t>
            </a:r>
            <a:r>
              <a:rPr lang="fr-FR" sz="1600" b="1" dirty="0">
                <a:effectLst/>
                <a:ea typeface="Calibri" panose="020F0502020204030204" pitchFamily="34" charset="0"/>
                <a:cs typeface="Arial Unicode MS"/>
              </a:rPr>
              <a:t>sur 6 ans dans les centralités ou quartiers repérés, soit par an : </a:t>
            </a:r>
            <a:endParaRPr lang="fr-FR" sz="1600" dirty="0">
              <a:effectLst/>
              <a:ea typeface="Calibri" panose="020F0502020204030204" pitchFamily="34" charset="0"/>
              <a:cs typeface="Arial Unicode MS"/>
            </a:endParaRPr>
          </a:p>
          <a:p>
            <a:pPr marL="342900" lvl="0" indent="-342900" algn="just">
              <a:buSzPts val="1100"/>
              <a:buFont typeface="Symbol" panose="05050102010706020507" pitchFamily="18" charset="2"/>
              <a:buChar char=""/>
            </a:pPr>
            <a:r>
              <a:rPr lang="fr-FR" sz="1600" dirty="0" smtClean="0">
                <a:effectLst/>
                <a:ea typeface="Calibri" panose="020F0502020204030204" pitchFamily="34" charset="0"/>
                <a:cs typeface="Times New Roman" panose="02020603050405020304" pitchFamily="18" charset="0"/>
              </a:rPr>
              <a:t>150 </a:t>
            </a:r>
            <a:r>
              <a:rPr lang="fr-FR" sz="1600" dirty="0">
                <a:effectLst/>
                <a:ea typeface="Calibri" panose="020F0502020204030204" pitchFamily="34" charset="0"/>
                <a:cs typeface="Times New Roman" panose="02020603050405020304" pitchFamily="18" charset="0"/>
              </a:rPr>
              <a:t>ménages propriétaires occupants avec l’aide des dispositifs </a:t>
            </a:r>
            <a:endParaRPr lang="fr-FR" sz="1600" dirty="0" smtClean="0">
              <a:effectLst/>
              <a:ea typeface="Calibri" panose="020F0502020204030204" pitchFamily="34" charset="0"/>
              <a:cs typeface="Times New Roman" panose="02020603050405020304" pitchFamily="18" charset="0"/>
            </a:endParaRPr>
          </a:p>
          <a:p>
            <a:pPr lvl="0" algn="just">
              <a:buSzPts val="1100"/>
            </a:pPr>
            <a:r>
              <a:rPr lang="fr-FR" sz="1600" dirty="0" smtClean="0">
                <a:effectLst/>
                <a:ea typeface="Calibri" panose="020F0502020204030204" pitchFamily="34" charset="0"/>
                <a:cs typeface="Times New Roman" panose="02020603050405020304" pitchFamily="18" charset="0"/>
              </a:rPr>
              <a:t>        AAH</a:t>
            </a:r>
            <a:r>
              <a:rPr lang="fr-FR" sz="1600" dirty="0">
                <a:effectLst/>
                <a:ea typeface="Calibri" panose="020F0502020204030204" pitchFamily="34" charset="0"/>
                <a:cs typeface="Times New Roman" panose="02020603050405020304" pitchFamily="18" charset="0"/>
              </a:rPr>
              <a:t>, OGRAL défiscalisation, ou autres dispositifs, </a:t>
            </a:r>
            <a:endParaRPr lang="fr-FR" sz="1600" dirty="0">
              <a:ea typeface="Calibri" panose="020F0502020204030204" pitchFamily="34" charset="0"/>
              <a:cs typeface="Times New Roman" panose="02020603050405020304" pitchFamily="18" charset="0"/>
            </a:endParaRPr>
          </a:p>
          <a:p>
            <a:pPr lvl="0" algn="just">
              <a:buSzPts val="1100"/>
            </a:pPr>
            <a:endParaRPr lang="fr-FR" sz="800" dirty="0">
              <a:effectLst/>
              <a:ea typeface="Calibri" panose="020F0502020204030204" pitchFamily="34" charset="0"/>
              <a:cs typeface="Times New Roman" panose="02020603050405020304" pitchFamily="18" charset="0"/>
            </a:endParaRPr>
          </a:p>
          <a:p>
            <a:pPr marL="342900" lvl="0" indent="-342900" algn="just">
              <a:buSzPts val="1100"/>
              <a:buFont typeface="Symbol" panose="05050102010706020507" pitchFamily="18" charset="2"/>
              <a:buChar char=""/>
            </a:pPr>
            <a:r>
              <a:rPr lang="fr-FR" sz="1600" dirty="0">
                <a:effectLst/>
                <a:ea typeface="Calibri" panose="020F0502020204030204" pitchFamily="34" charset="0"/>
                <a:cs typeface="Times New Roman" panose="02020603050405020304" pitchFamily="18" charset="0"/>
              </a:rPr>
              <a:t>10 relogements (propriétaires occupants ou locataires), </a:t>
            </a:r>
            <a:endParaRPr lang="fr-FR" sz="1600" dirty="0" smtClean="0">
              <a:effectLst/>
              <a:ea typeface="Calibri" panose="020F0502020204030204" pitchFamily="34" charset="0"/>
              <a:cs typeface="Times New Roman" panose="02020603050405020304" pitchFamily="18" charset="0"/>
            </a:endParaRPr>
          </a:p>
          <a:p>
            <a:pPr lvl="0" algn="just">
              <a:buSzPts val="1100"/>
            </a:pPr>
            <a:r>
              <a:rPr lang="fr-FR" sz="1600" dirty="0">
                <a:ea typeface="Calibri" panose="020F0502020204030204" pitchFamily="34" charset="0"/>
                <a:cs typeface="Times New Roman" panose="02020603050405020304" pitchFamily="18" charset="0"/>
              </a:rPr>
              <a:t> </a:t>
            </a:r>
            <a:r>
              <a:rPr lang="fr-FR" sz="1600" dirty="0" smtClean="0">
                <a:ea typeface="Calibri" panose="020F0502020204030204" pitchFamily="34" charset="0"/>
                <a:cs typeface="Times New Roman" panose="02020603050405020304" pitchFamily="18" charset="0"/>
              </a:rPr>
              <a:t>       </a:t>
            </a:r>
            <a:r>
              <a:rPr lang="fr-FR" sz="1600" dirty="0" smtClean="0">
                <a:effectLst/>
                <a:ea typeface="Calibri" panose="020F0502020204030204" pitchFamily="34" charset="0"/>
                <a:cs typeface="Times New Roman" panose="02020603050405020304" pitchFamily="18" charset="0"/>
              </a:rPr>
              <a:t>en </a:t>
            </a:r>
            <a:r>
              <a:rPr lang="fr-FR" sz="1600" dirty="0">
                <a:effectLst/>
                <a:ea typeface="Calibri" panose="020F0502020204030204" pitchFamily="34" charset="0"/>
                <a:cs typeface="Times New Roman" panose="02020603050405020304" pitchFamily="18" charset="0"/>
              </a:rPr>
              <a:t>majorité en sortie de vacance, </a:t>
            </a:r>
            <a:endParaRPr lang="fr-FR" sz="1600" dirty="0" smtClean="0">
              <a:effectLst/>
              <a:ea typeface="Calibri" panose="020F0502020204030204" pitchFamily="34" charset="0"/>
              <a:cs typeface="Times New Roman" panose="02020603050405020304" pitchFamily="18" charset="0"/>
            </a:endParaRPr>
          </a:p>
          <a:p>
            <a:pPr lvl="0" algn="just">
              <a:buSzPts val="1100"/>
            </a:pPr>
            <a:endParaRPr lang="fr-FR" sz="800" dirty="0">
              <a:effectLst/>
              <a:ea typeface="Calibri" panose="020F0502020204030204" pitchFamily="34" charset="0"/>
              <a:cs typeface="Times New Roman" panose="02020603050405020304" pitchFamily="18" charset="0"/>
            </a:endParaRPr>
          </a:p>
          <a:p>
            <a:pPr marL="342900" lvl="0" indent="-342900" algn="just">
              <a:buSzPts val="1100"/>
              <a:buFont typeface="Symbol" panose="05050102010706020507" pitchFamily="18" charset="2"/>
              <a:buChar char=""/>
            </a:pPr>
            <a:r>
              <a:rPr lang="fr-FR" sz="1600" dirty="0" smtClean="0">
                <a:effectLst/>
                <a:ea typeface="Calibri" panose="020F0502020204030204" pitchFamily="34" charset="0"/>
                <a:cs typeface="Times New Roman" panose="02020603050405020304" pitchFamily="18" charset="0"/>
              </a:rPr>
              <a:t>40 </a:t>
            </a:r>
            <a:r>
              <a:rPr lang="fr-FR" sz="1600" dirty="0">
                <a:effectLst/>
                <a:ea typeface="Calibri" panose="020F0502020204030204" pitchFamily="34" charset="0"/>
                <a:cs typeface="Times New Roman" panose="02020603050405020304" pitchFamily="18" charset="0"/>
              </a:rPr>
              <a:t>ménages locataires ou logés à titre gratuit accompagnés </a:t>
            </a:r>
            <a:r>
              <a:rPr lang="fr-FR" sz="1600" dirty="0" smtClean="0">
                <a:effectLst/>
                <a:ea typeface="Calibri" panose="020F0502020204030204" pitchFamily="34" charset="0"/>
                <a:cs typeface="Times New Roman" panose="02020603050405020304" pitchFamily="18" charset="0"/>
              </a:rPr>
              <a:t>dans</a:t>
            </a:r>
          </a:p>
          <a:p>
            <a:pPr lvl="0" algn="just">
              <a:buSzPts val="1100"/>
            </a:pPr>
            <a:r>
              <a:rPr lang="fr-FR" sz="1600" dirty="0">
                <a:ea typeface="Calibri" panose="020F0502020204030204" pitchFamily="34" charset="0"/>
                <a:cs typeface="Times New Roman" panose="02020603050405020304" pitchFamily="18" charset="0"/>
              </a:rPr>
              <a:t> </a:t>
            </a:r>
            <a:r>
              <a:rPr lang="fr-FR" sz="1600" dirty="0" smtClean="0">
                <a:ea typeface="Calibri" panose="020F0502020204030204" pitchFamily="34" charset="0"/>
                <a:cs typeface="Times New Roman" panose="02020603050405020304" pitchFamily="18" charset="0"/>
              </a:rPr>
              <a:t>       </a:t>
            </a:r>
            <a:r>
              <a:rPr lang="fr-FR" sz="1600" dirty="0" smtClean="0">
                <a:effectLst/>
                <a:ea typeface="Calibri" panose="020F0502020204030204" pitchFamily="34" charset="0"/>
                <a:cs typeface="Times New Roman" panose="02020603050405020304" pitchFamily="18" charset="0"/>
              </a:rPr>
              <a:t>la </a:t>
            </a:r>
            <a:r>
              <a:rPr lang="fr-FR" sz="1600" dirty="0">
                <a:effectLst/>
                <a:ea typeface="Calibri" panose="020F0502020204030204" pitchFamily="34" charset="0"/>
                <a:cs typeface="Times New Roman" panose="02020603050405020304" pitchFamily="18" charset="0"/>
              </a:rPr>
              <a:t>réhabilitation  aidés financièrement, parmi une centaine </a:t>
            </a:r>
            <a:r>
              <a:rPr lang="fr-FR" sz="1600" dirty="0" smtClean="0">
                <a:effectLst/>
                <a:ea typeface="Calibri" panose="020F0502020204030204" pitchFamily="34" charset="0"/>
                <a:cs typeface="Times New Roman" panose="02020603050405020304" pitchFamily="18" charset="0"/>
              </a:rPr>
              <a:t>accompagnée</a:t>
            </a:r>
          </a:p>
          <a:p>
            <a:pPr lvl="0" algn="just">
              <a:buSzPts val="1100"/>
            </a:pPr>
            <a:r>
              <a:rPr lang="fr-FR" sz="1600" dirty="0">
                <a:ea typeface="Calibri" panose="020F0502020204030204" pitchFamily="34" charset="0"/>
                <a:cs typeface="Times New Roman" panose="02020603050405020304" pitchFamily="18" charset="0"/>
              </a:rPr>
              <a:t> </a:t>
            </a:r>
            <a:r>
              <a:rPr lang="fr-FR" sz="1600" dirty="0" smtClean="0">
                <a:ea typeface="Calibri" panose="020F0502020204030204" pitchFamily="34" charset="0"/>
                <a:cs typeface="Times New Roman" panose="02020603050405020304" pitchFamily="18" charset="0"/>
              </a:rPr>
              <a:t>       </a:t>
            </a:r>
            <a:r>
              <a:rPr lang="fr-FR" sz="1600" dirty="0" smtClean="0">
                <a:effectLst/>
                <a:ea typeface="Calibri" panose="020F0502020204030204" pitchFamily="34" charset="0"/>
                <a:cs typeface="Times New Roman" panose="02020603050405020304" pitchFamily="18" charset="0"/>
              </a:rPr>
              <a:t>dans </a:t>
            </a:r>
            <a:r>
              <a:rPr lang="fr-FR" sz="1600" dirty="0">
                <a:effectLst/>
                <a:ea typeface="Calibri" panose="020F0502020204030204" pitchFamily="34" charset="0"/>
                <a:cs typeface="Times New Roman" panose="02020603050405020304" pitchFamily="18" charset="0"/>
              </a:rPr>
              <a:t>la </a:t>
            </a:r>
            <a:r>
              <a:rPr lang="fr-FR" sz="1600" dirty="0" smtClean="0">
                <a:effectLst/>
                <a:ea typeface="Calibri" panose="020F0502020204030204" pitchFamily="34" charset="0"/>
                <a:cs typeface="Times New Roman" panose="02020603050405020304" pitchFamily="18" charset="0"/>
              </a:rPr>
              <a:t>réhabilitation</a:t>
            </a:r>
          </a:p>
          <a:p>
            <a:pPr lvl="0" algn="just">
              <a:buSzPts val="1100"/>
            </a:pPr>
            <a:endParaRPr lang="fr-FR" sz="800" dirty="0">
              <a:effectLst/>
              <a:ea typeface="Calibri" panose="020F0502020204030204" pitchFamily="34" charset="0"/>
              <a:cs typeface="Times New Roman" panose="02020603050405020304" pitchFamily="18" charset="0"/>
            </a:endParaRPr>
          </a:p>
          <a:p>
            <a:pPr marL="342900" lvl="0" indent="-342900" algn="just">
              <a:buSzPts val="1100"/>
              <a:buFont typeface="Symbol" panose="05050102010706020507" pitchFamily="18" charset="2"/>
              <a:buChar char=""/>
            </a:pPr>
            <a:r>
              <a:rPr lang="fr-FR" sz="1600" dirty="0">
                <a:effectLst/>
                <a:ea typeface="Calibri" panose="020F0502020204030204" pitchFamily="34" charset="0"/>
                <a:cs typeface="Times New Roman" panose="02020603050405020304" pitchFamily="18" charset="0"/>
              </a:rPr>
              <a:t>10 solutions autres (mixtes, échanges, ou alternatives)</a:t>
            </a:r>
          </a:p>
          <a:p>
            <a:pPr marL="228600" algn="just"/>
            <a:r>
              <a:rPr lang="fr-FR" sz="1600" dirty="0">
                <a:effectLst/>
                <a:ea typeface="Times New Roman" panose="02020603050405020304" pitchFamily="18" charset="0"/>
                <a:cs typeface="Times New Roman" panose="02020603050405020304" pitchFamily="18" charset="0"/>
              </a:rPr>
              <a:t> </a:t>
            </a:r>
            <a:endParaRPr lang="fr-FR" sz="1600" dirty="0">
              <a:effectLst/>
              <a:ea typeface="Times New Roman" panose="02020603050405020304" pitchFamily="18" charset="0"/>
            </a:endParaRPr>
          </a:p>
          <a:p>
            <a:pPr lvl="0" algn="just">
              <a:lnSpc>
                <a:spcPct val="107000"/>
              </a:lnSpc>
              <a:spcAft>
                <a:spcPts val="600"/>
              </a:spcAft>
              <a:buSzPts val="1100"/>
              <a:tabLst>
                <a:tab pos="457200" algn="l"/>
              </a:tabLst>
            </a:pPr>
            <a:r>
              <a:rPr lang="fr-FR" sz="2000" b="1" dirty="0">
                <a:effectLst/>
                <a:ea typeface="Calibri" panose="020F0502020204030204" pitchFamily="34" charset="0"/>
                <a:cs typeface="Arial Unicode MS"/>
              </a:rPr>
              <a:t>600 </a:t>
            </a:r>
            <a:r>
              <a:rPr lang="fr-FR" sz="2000" b="1" dirty="0" smtClean="0">
                <a:effectLst/>
                <a:ea typeface="Calibri" panose="020F0502020204030204" pitchFamily="34" charset="0"/>
                <a:cs typeface="Arial Unicode MS"/>
              </a:rPr>
              <a:t>ménages </a:t>
            </a:r>
            <a:r>
              <a:rPr lang="fr-FR" sz="1600" b="1" dirty="0">
                <a:effectLst/>
                <a:ea typeface="Calibri" panose="020F0502020204030204" pitchFamily="34" charset="0"/>
                <a:cs typeface="Arial Unicode MS"/>
              </a:rPr>
              <a:t>sur 6 ans, hors des poches priorisées 1, soit par an :</a:t>
            </a:r>
            <a:endParaRPr lang="fr-FR" sz="1600" dirty="0">
              <a:effectLst/>
              <a:ea typeface="Calibri" panose="020F0502020204030204" pitchFamily="34" charset="0"/>
              <a:cs typeface="Arial Unicode MS"/>
            </a:endParaRPr>
          </a:p>
          <a:p>
            <a:pPr marL="342900" lvl="0" indent="-342900" algn="just">
              <a:buSzPts val="1100"/>
              <a:buFont typeface="Symbol" panose="05050102010706020507" pitchFamily="18" charset="2"/>
              <a:buChar char=""/>
            </a:pPr>
            <a:r>
              <a:rPr lang="fr-FR" sz="1600" dirty="0">
                <a:effectLst/>
                <a:ea typeface="Calibri" panose="020F0502020204030204" pitchFamily="34" charset="0"/>
                <a:cs typeface="Times New Roman" panose="02020603050405020304" pitchFamily="18" charset="0"/>
              </a:rPr>
              <a:t>80 ménages propriétaires occupants avec l’aide des dispositifs AAH, ARA , ou autres dispositifs, </a:t>
            </a:r>
            <a:endParaRPr lang="fr-FR" sz="1600" dirty="0" smtClean="0">
              <a:effectLst/>
              <a:ea typeface="Calibri" panose="020F0502020204030204" pitchFamily="34" charset="0"/>
              <a:cs typeface="Times New Roman" panose="02020603050405020304" pitchFamily="18" charset="0"/>
            </a:endParaRPr>
          </a:p>
          <a:p>
            <a:pPr marL="342900" lvl="0" indent="-342900" algn="just">
              <a:buSzPts val="1100"/>
              <a:buFont typeface="Symbol" panose="05050102010706020507" pitchFamily="18" charset="2"/>
              <a:buChar char=""/>
            </a:pPr>
            <a:endParaRPr lang="fr-FR" sz="800" dirty="0">
              <a:effectLst/>
              <a:ea typeface="Calibri" panose="020F0502020204030204" pitchFamily="34" charset="0"/>
              <a:cs typeface="Times New Roman" panose="02020603050405020304" pitchFamily="18" charset="0"/>
            </a:endParaRPr>
          </a:p>
          <a:p>
            <a:pPr marL="342900" lvl="0" indent="-342900" algn="just">
              <a:buSzPts val="1100"/>
              <a:buFont typeface="Symbol" panose="05050102010706020507" pitchFamily="18" charset="2"/>
              <a:buChar char=""/>
            </a:pPr>
            <a:r>
              <a:rPr lang="fr-FR" sz="1600" dirty="0">
                <a:effectLst/>
                <a:ea typeface="Calibri" panose="020F0502020204030204" pitchFamily="34" charset="0"/>
                <a:cs typeface="Times New Roman" panose="02020603050405020304" pitchFamily="18" charset="0"/>
              </a:rPr>
              <a:t>10 relogements (propriétaires occupants ou locataires), en majorité en sortie de vacance</a:t>
            </a:r>
            <a:r>
              <a:rPr lang="fr-FR" sz="1600" dirty="0" smtClean="0">
                <a:effectLst/>
                <a:ea typeface="Calibri" panose="020F0502020204030204" pitchFamily="34" charset="0"/>
                <a:cs typeface="Times New Roman" panose="02020603050405020304" pitchFamily="18" charset="0"/>
              </a:rPr>
              <a:t>,</a:t>
            </a:r>
          </a:p>
          <a:p>
            <a:pPr marL="342900" lvl="0" indent="-342900" algn="just">
              <a:buSzPts val="1100"/>
              <a:buFont typeface="Symbol" panose="05050102010706020507" pitchFamily="18" charset="2"/>
              <a:buChar char=""/>
            </a:pPr>
            <a:endParaRPr lang="fr-FR" sz="800" dirty="0">
              <a:effectLst/>
              <a:ea typeface="Calibri" panose="020F0502020204030204" pitchFamily="34" charset="0"/>
              <a:cs typeface="Times New Roman" panose="02020603050405020304" pitchFamily="18" charset="0"/>
            </a:endParaRPr>
          </a:p>
          <a:p>
            <a:pPr marL="342900" lvl="0" indent="-342900" algn="just">
              <a:buSzPts val="1100"/>
              <a:buFont typeface="Symbol" panose="05050102010706020507" pitchFamily="18" charset="2"/>
              <a:buChar char=""/>
            </a:pPr>
            <a:r>
              <a:rPr lang="fr-FR" sz="1600" dirty="0">
                <a:effectLst/>
                <a:ea typeface="Calibri" panose="020F0502020204030204" pitchFamily="34" charset="0"/>
                <a:cs typeface="Times New Roman" panose="02020603050405020304" pitchFamily="18" charset="0"/>
              </a:rPr>
              <a:t>5 ménages locataires ou logés à titre gratuit accompagnés dans la réhabilitation et aidé financièrement, parmi une trentaine accompagnée dans la </a:t>
            </a:r>
            <a:r>
              <a:rPr lang="fr-FR" sz="1600" dirty="0" smtClean="0">
                <a:effectLst/>
                <a:ea typeface="Calibri" panose="020F0502020204030204" pitchFamily="34" charset="0"/>
                <a:cs typeface="Times New Roman" panose="02020603050405020304" pitchFamily="18" charset="0"/>
              </a:rPr>
              <a:t>réhabilitation</a:t>
            </a:r>
          </a:p>
          <a:p>
            <a:pPr marL="342900" lvl="0" indent="-342900" algn="just">
              <a:buSzPts val="1100"/>
              <a:buFont typeface="Symbol" panose="05050102010706020507" pitchFamily="18" charset="2"/>
              <a:buChar char=""/>
            </a:pPr>
            <a:endParaRPr lang="fr-FR" sz="800" dirty="0">
              <a:effectLst/>
              <a:ea typeface="Calibri" panose="020F0502020204030204" pitchFamily="34" charset="0"/>
              <a:cs typeface="Times New Roman" panose="02020603050405020304" pitchFamily="18" charset="0"/>
            </a:endParaRPr>
          </a:p>
          <a:p>
            <a:pPr marL="342900" indent="-342900" algn="just">
              <a:buSzPts val="1100"/>
              <a:buFont typeface="Symbol" panose="05050102010706020507" pitchFamily="18" charset="2"/>
              <a:buChar char=""/>
            </a:pPr>
            <a:r>
              <a:rPr lang="fr-FR" sz="1600" dirty="0">
                <a:cs typeface="Times New Roman" panose="02020603050405020304" pitchFamily="18" charset="0"/>
              </a:rPr>
              <a:t>5 solutions </a:t>
            </a:r>
            <a:r>
              <a:rPr lang="fr-FR" sz="1600" dirty="0" smtClean="0">
                <a:cs typeface="Times New Roman" panose="02020603050405020304" pitchFamily="18" charset="0"/>
              </a:rPr>
              <a:t>autres (mixtes</a:t>
            </a:r>
            <a:r>
              <a:rPr lang="fr-FR" sz="1600" dirty="0">
                <a:cs typeface="Times New Roman" panose="02020603050405020304" pitchFamily="18" charset="0"/>
              </a:rPr>
              <a:t>, échanges, ou alternatives)</a:t>
            </a:r>
          </a:p>
        </p:txBody>
      </p:sp>
      <p:sp>
        <p:nvSpPr>
          <p:cNvPr id="2" name="Espace réservé du numéro de diapositive 1"/>
          <p:cNvSpPr>
            <a:spLocks noGrp="1"/>
          </p:cNvSpPr>
          <p:nvPr>
            <p:ph type="sldNum" sz="quarter" idx="12"/>
          </p:nvPr>
        </p:nvSpPr>
        <p:spPr/>
        <p:txBody>
          <a:bodyPr/>
          <a:lstStyle/>
          <a:p>
            <a:fld id="{D57F1E4F-1CFF-5643-939E-217C01CDF565}" type="slidenum">
              <a:rPr lang="en-US" b="1" smtClean="0"/>
              <a:pPr/>
              <a:t>7</a:t>
            </a:fld>
            <a:endParaRPr lang="en-US" b="1" dirty="0"/>
          </a:p>
        </p:txBody>
      </p:sp>
      <p:sp>
        <p:nvSpPr>
          <p:cNvPr id="5" name="Espace réservé du pied de page 1"/>
          <p:cNvSpPr>
            <a:spLocks noGrp="1"/>
          </p:cNvSpPr>
          <p:nvPr>
            <p:ph type="ftr" sz="quarter" idx="11"/>
          </p:nvPr>
        </p:nvSpPr>
        <p:spPr>
          <a:xfrm>
            <a:off x="2764639" y="6459786"/>
            <a:ext cx="3617103" cy="365125"/>
          </a:xfrm>
        </p:spPr>
        <p:txBody>
          <a:bodyPr/>
          <a:lstStyle/>
          <a:p>
            <a:pPr marL="12700">
              <a:lnSpc>
                <a:spcPts val="1240"/>
              </a:lnSpc>
            </a:pPr>
            <a:r>
              <a:rPr lang="fr-FR" b="1" spc="-60" dirty="0"/>
              <a:t>PILHI ESPACE SUD</a:t>
            </a:r>
          </a:p>
        </p:txBody>
      </p:sp>
      <p:pic>
        <p:nvPicPr>
          <p:cNvPr id="6" name="Image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694" y="48002"/>
            <a:ext cx="494706" cy="561598"/>
          </a:xfrm>
          <a:prstGeom prst="rect">
            <a:avLst/>
          </a:prstGeom>
        </p:spPr>
      </p:pic>
      <p:sp>
        <p:nvSpPr>
          <p:cNvPr id="3" name="ZoneTexte 2"/>
          <p:cNvSpPr txBox="1"/>
          <p:nvPr/>
        </p:nvSpPr>
        <p:spPr>
          <a:xfrm>
            <a:off x="2112155" y="228600"/>
            <a:ext cx="4352282" cy="523220"/>
          </a:xfrm>
          <a:prstGeom prst="rect">
            <a:avLst/>
          </a:prstGeom>
          <a:noFill/>
        </p:spPr>
        <p:txBody>
          <a:bodyPr wrap="none" rtlCol="0">
            <a:spAutoFit/>
          </a:bodyPr>
          <a:lstStyle/>
          <a:p>
            <a:pPr algn="ctr"/>
            <a:r>
              <a:rPr lang="fr-FR" sz="2800" b="1" dirty="0" smtClean="0">
                <a:solidFill>
                  <a:schemeClr val="accent2">
                    <a:lumMod val="75000"/>
                  </a:schemeClr>
                </a:solidFill>
              </a:rPr>
              <a:t>2000 </a:t>
            </a:r>
            <a:r>
              <a:rPr lang="fr-FR" sz="2800" b="1" dirty="0">
                <a:solidFill>
                  <a:schemeClr val="accent2">
                    <a:lumMod val="75000"/>
                  </a:schemeClr>
                </a:solidFill>
              </a:rPr>
              <a:t>MÉNAGES IDENTIFIÉS</a:t>
            </a:r>
          </a:p>
        </p:txBody>
      </p:sp>
    </p:spTree>
    <p:extLst>
      <p:ext uri="{BB962C8B-B14F-4D97-AF65-F5344CB8AC3E}">
        <p14:creationId xmlns:p14="http://schemas.microsoft.com/office/powerpoint/2010/main" val="24103059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D57F1E4F-1CFF-5643-939E-217C01CDF565}" type="slidenum">
              <a:rPr lang="en-US" b="1" smtClean="0"/>
              <a:pPr/>
              <a:t>8</a:t>
            </a:fld>
            <a:endParaRPr lang="en-US" b="1" dirty="0"/>
          </a:p>
        </p:txBody>
      </p:sp>
      <p:sp>
        <p:nvSpPr>
          <p:cNvPr id="4" name="Text Box 111">
            <a:extLst>
              <a:ext uri="{FF2B5EF4-FFF2-40B4-BE49-F238E27FC236}">
                <a16:creationId xmlns:a16="http://schemas.microsoft.com/office/drawing/2014/main" id="{8CB2731C-96A4-4302-A531-E45AF1734988}"/>
              </a:ext>
            </a:extLst>
          </p:cNvPr>
          <p:cNvSpPr txBox="1">
            <a:spLocks noChangeArrowheads="1"/>
          </p:cNvSpPr>
          <p:nvPr/>
        </p:nvSpPr>
        <p:spPr bwMode="auto">
          <a:xfrm>
            <a:off x="6795770" y="5105400"/>
            <a:ext cx="1495425" cy="461010"/>
          </a:xfrm>
          <a:prstGeom prst="rect">
            <a:avLst/>
          </a:prstGeom>
          <a:solidFill>
            <a:srgbClr val="FFFFFF">
              <a:alpha val="48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18000" tIns="10800" rIns="18000" bIns="10800" anchor="ctr" anchorCtr="0" upright="1">
            <a:noAutofit/>
          </a:bodyPr>
          <a:lstStyle/>
          <a:p>
            <a:pPr>
              <a:lnSpc>
                <a:spcPts val="1200"/>
              </a:lnSpc>
            </a:pPr>
            <a:r>
              <a:rPr lang="fr-FR" sz="1500" b="1" cap="all" dirty="0">
                <a:effectLst/>
                <a:latin typeface="Calibri" panose="020F0502020204030204" pitchFamily="34" charset="0"/>
                <a:ea typeface="Times New Roman" panose="02020603050405020304" pitchFamily="18" charset="0"/>
              </a:rPr>
              <a:t>SUD- </a:t>
            </a:r>
            <a:br>
              <a:rPr lang="fr-FR" sz="1500" b="1" cap="all" dirty="0">
                <a:effectLst/>
                <a:latin typeface="Calibri" panose="020F0502020204030204" pitchFamily="34" charset="0"/>
                <a:ea typeface="Times New Roman" panose="02020603050405020304" pitchFamily="18" charset="0"/>
              </a:rPr>
            </a:br>
            <a:r>
              <a:rPr lang="fr-FR" sz="1500" b="1" cap="all" dirty="0">
                <a:effectLst/>
                <a:latin typeface="Calibri" panose="020F0502020204030204" pitchFamily="34" charset="0"/>
                <a:ea typeface="Times New Roman" panose="02020603050405020304" pitchFamily="18" charset="0"/>
              </a:rPr>
              <a:t>Baie du Marin</a:t>
            </a:r>
            <a:endParaRPr lang="fr-FR" sz="1500" dirty="0">
              <a:effectLst/>
              <a:latin typeface="Times New Roman" panose="02020603050405020304" pitchFamily="18" charset="0"/>
              <a:ea typeface="Times New Roman" panose="02020603050405020304" pitchFamily="18" charset="0"/>
            </a:endParaRPr>
          </a:p>
        </p:txBody>
      </p:sp>
      <p:sp>
        <p:nvSpPr>
          <p:cNvPr id="5" name="Text Box 110">
            <a:extLst>
              <a:ext uri="{FF2B5EF4-FFF2-40B4-BE49-F238E27FC236}">
                <a16:creationId xmlns:a16="http://schemas.microsoft.com/office/drawing/2014/main" id="{0942AE22-EA0B-4FED-992B-704F759B68B4}"/>
              </a:ext>
            </a:extLst>
          </p:cNvPr>
          <p:cNvSpPr txBox="1">
            <a:spLocks noChangeArrowheads="1"/>
          </p:cNvSpPr>
          <p:nvPr/>
        </p:nvSpPr>
        <p:spPr bwMode="auto">
          <a:xfrm>
            <a:off x="6764640" y="2881170"/>
            <a:ext cx="1435100" cy="292286"/>
          </a:xfrm>
          <a:prstGeom prst="rect">
            <a:avLst/>
          </a:prstGeom>
          <a:solidFill>
            <a:srgbClr val="FFFFFF">
              <a:alpha val="48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18000" tIns="10800" rIns="18000" bIns="10800" anchor="ctr" anchorCtr="0" upright="1">
            <a:noAutofit/>
          </a:bodyPr>
          <a:lstStyle/>
          <a:p>
            <a:pPr>
              <a:lnSpc>
                <a:spcPts val="1200"/>
              </a:lnSpc>
            </a:pPr>
            <a:r>
              <a:rPr lang="fr-FR" sz="1500" b="1" dirty="0">
                <a:effectLst/>
                <a:latin typeface="Calibri" panose="020F0502020204030204" pitchFamily="34" charset="0"/>
                <a:ea typeface="Times New Roman" panose="02020603050405020304" pitchFamily="18" charset="0"/>
              </a:rPr>
              <a:t>SUD ATLANTIQUE</a:t>
            </a:r>
            <a:endParaRPr lang="fr-FR" sz="1500" dirty="0">
              <a:effectLst/>
              <a:latin typeface="Times New Roman" panose="02020603050405020304" pitchFamily="18" charset="0"/>
              <a:ea typeface="Times New Roman" panose="02020603050405020304" pitchFamily="18" charset="0"/>
            </a:endParaRPr>
          </a:p>
        </p:txBody>
      </p:sp>
      <p:grpSp>
        <p:nvGrpSpPr>
          <p:cNvPr id="6" name="Groupe 5"/>
          <p:cNvGrpSpPr/>
          <p:nvPr/>
        </p:nvGrpSpPr>
        <p:grpSpPr>
          <a:xfrm>
            <a:off x="-89438" y="0"/>
            <a:ext cx="6833392" cy="6555566"/>
            <a:chOff x="-228600" y="0"/>
            <a:chExt cx="7339807" cy="7041394"/>
          </a:xfrm>
        </p:grpSpPr>
        <p:pic>
          <p:nvPicPr>
            <p:cNvPr id="7" name="Image 6">
              <a:extLst>
                <a:ext uri="{FF2B5EF4-FFF2-40B4-BE49-F238E27FC236}">
                  <a16:creationId xmlns:a16="http://schemas.microsoft.com/office/drawing/2014/main" id="{55679E94-E94C-4E48-B2A3-1B9A2261B137}"/>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2244"/>
            <a:stretch/>
          </p:blipFill>
          <p:spPr bwMode="auto">
            <a:xfrm>
              <a:off x="3505200" y="0"/>
              <a:ext cx="3387912" cy="3830954"/>
            </a:xfrm>
            <a:prstGeom prst="rect">
              <a:avLst/>
            </a:prstGeom>
            <a:ln>
              <a:noFill/>
            </a:ln>
            <a:extLst>
              <a:ext uri="{53640926-AAD7-44D8-BBD7-CCE9431645EC}">
                <a14:shadowObscured xmlns:a14="http://schemas.microsoft.com/office/drawing/2010/main"/>
              </a:ext>
            </a:extLst>
          </p:spPr>
        </p:pic>
        <p:pic>
          <p:nvPicPr>
            <p:cNvPr id="8" name="Image 7">
              <a:extLst>
                <a:ext uri="{FF2B5EF4-FFF2-40B4-BE49-F238E27FC236}">
                  <a16:creationId xmlns:a16="http://schemas.microsoft.com/office/drawing/2014/main" id="{D0547A4B-ECA4-44CE-ACB7-2D717A38A661}"/>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96051" y="2971800"/>
              <a:ext cx="4415156" cy="4069594"/>
            </a:xfrm>
            <a:prstGeom prst="rect">
              <a:avLst/>
            </a:prstGeom>
          </p:spPr>
        </p:pic>
        <p:pic>
          <p:nvPicPr>
            <p:cNvPr id="9" name="Image 8">
              <a:extLst>
                <a:ext uri="{FF2B5EF4-FFF2-40B4-BE49-F238E27FC236}">
                  <a16:creationId xmlns:a16="http://schemas.microsoft.com/office/drawing/2014/main" id="{AEF1EF58-6576-468B-96B4-91768058B7E7}"/>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8600" y="1370448"/>
              <a:ext cx="4269208" cy="3770330"/>
            </a:xfrm>
            <a:prstGeom prst="rect">
              <a:avLst/>
            </a:prstGeom>
          </p:spPr>
        </p:pic>
      </p:grpSp>
      <p:sp>
        <p:nvSpPr>
          <p:cNvPr id="10" name="Text Box 111">
            <a:extLst>
              <a:ext uri="{FF2B5EF4-FFF2-40B4-BE49-F238E27FC236}">
                <a16:creationId xmlns:a16="http://schemas.microsoft.com/office/drawing/2014/main" id="{BEABF3A9-A39F-4F20-AE9B-A547DE801548}"/>
              </a:ext>
            </a:extLst>
          </p:cNvPr>
          <p:cNvSpPr txBox="1">
            <a:spLocks noChangeArrowheads="1"/>
          </p:cNvSpPr>
          <p:nvPr/>
        </p:nvSpPr>
        <p:spPr bwMode="auto">
          <a:xfrm>
            <a:off x="136444" y="1580693"/>
            <a:ext cx="2086844" cy="609600"/>
          </a:xfrm>
          <a:prstGeom prst="rect">
            <a:avLst/>
          </a:prstGeom>
          <a:solidFill>
            <a:srgbClr val="FFFFFF">
              <a:alpha val="48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18000" tIns="10800" rIns="18000" bIns="10800" anchor="ctr" anchorCtr="0" upright="1">
            <a:noAutofit/>
          </a:bodyPr>
          <a:lstStyle/>
          <a:p>
            <a:pPr>
              <a:lnSpc>
                <a:spcPts val="1200"/>
              </a:lnSpc>
            </a:pPr>
            <a:r>
              <a:rPr lang="fr-FR" sz="1500" b="1" cap="all" dirty="0">
                <a:effectLst/>
                <a:latin typeface="Calibri" panose="020F0502020204030204" pitchFamily="34" charset="0"/>
                <a:ea typeface="Times New Roman" panose="02020603050405020304" pitchFamily="18" charset="0"/>
              </a:rPr>
              <a:t>CENTRE SUD- </a:t>
            </a:r>
            <a:br>
              <a:rPr lang="fr-FR" sz="1500" b="1" cap="all" dirty="0">
                <a:effectLst/>
                <a:latin typeface="Calibri" panose="020F0502020204030204" pitchFamily="34" charset="0"/>
                <a:ea typeface="Times New Roman" panose="02020603050405020304" pitchFamily="18" charset="0"/>
              </a:rPr>
            </a:br>
            <a:r>
              <a:rPr lang="fr-FR" sz="1500" b="1" cap="all" dirty="0" err="1">
                <a:effectLst/>
                <a:latin typeface="Calibri" panose="020F0502020204030204" pitchFamily="34" charset="0"/>
                <a:ea typeface="Times New Roman" panose="02020603050405020304" pitchFamily="18" charset="0"/>
              </a:rPr>
              <a:t>PRESqu’île</a:t>
            </a:r>
            <a:r>
              <a:rPr lang="fr-FR" sz="1500" b="1" cap="all" dirty="0">
                <a:effectLst/>
                <a:latin typeface="Calibri" panose="020F0502020204030204" pitchFamily="34" charset="0"/>
                <a:ea typeface="Times New Roman" panose="02020603050405020304" pitchFamily="18" charset="0"/>
              </a:rPr>
              <a:t> du Diamant</a:t>
            </a:r>
            <a:endParaRPr lang="fr-FR" sz="1500" dirty="0">
              <a:effectLst/>
              <a:latin typeface="Times New Roman" panose="02020603050405020304" pitchFamily="18" charset="0"/>
              <a:ea typeface="Times New Roman" panose="02020603050405020304" pitchFamily="18" charset="0"/>
            </a:endParaRPr>
          </a:p>
        </p:txBody>
      </p:sp>
      <p:pic>
        <p:nvPicPr>
          <p:cNvPr id="11" name="Image 10">
            <a:extLst>
              <a:ext uri="{FF2B5EF4-FFF2-40B4-BE49-F238E27FC236}">
                <a16:creationId xmlns:a16="http://schemas.microsoft.com/office/drawing/2014/main" id="{E2B300BF-5A9B-4542-B22D-C228D038FC66}"/>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16962" y="60194"/>
            <a:ext cx="2895648" cy="2313006"/>
          </a:xfrm>
          <a:prstGeom prst="rect">
            <a:avLst/>
          </a:prstGeom>
        </p:spPr>
      </p:pic>
      <p:sp>
        <p:nvSpPr>
          <p:cNvPr id="13" name="Rectangle 12"/>
          <p:cNvSpPr/>
          <p:nvPr/>
        </p:nvSpPr>
        <p:spPr>
          <a:xfrm>
            <a:off x="183181" y="643463"/>
            <a:ext cx="3115306" cy="523220"/>
          </a:xfrm>
          <a:prstGeom prst="rect">
            <a:avLst/>
          </a:prstGeom>
        </p:spPr>
        <p:txBody>
          <a:bodyPr wrap="square">
            <a:spAutoFit/>
          </a:bodyPr>
          <a:lstStyle/>
          <a:p>
            <a:pPr lvl="0"/>
            <a:r>
              <a:rPr lang="fr-FR" sz="2800" b="1" dirty="0" smtClean="0">
                <a:solidFill>
                  <a:schemeClr val="accent2">
                    <a:lumMod val="75000"/>
                  </a:schemeClr>
                </a:solidFill>
              </a:rPr>
              <a:t>53 </a:t>
            </a:r>
            <a:r>
              <a:rPr lang="fr-FR" sz="2800" b="1" dirty="0">
                <a:solidFill>
                  <a:schemeClr val="accent2">
                    <a:lumMod val="75000"/>
                  </a:schemeClr>
                </a:solidFill>
              </a:rPr>
              <a:t>cibles pour agir</a:t>
            </a:r>
          </a:p>
        </p:txBody>
      </p:sp>
      <p:pic>
        <p:nvPicPr>
          <p:cNvPr id="14" name="Image 13"/>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694" y="48002"/>
            <a:ext cx="494706" cy="561598"/>
          </a:xfrm>
          <a:prstGeom prst="rect">
            <a:avLst/>
          </a:prstGeom>
        </p:spPr>
      </p:pic>
      <p:sp>
        <p:nvSpPr>
          <p:cNvPr id="15" name="object 6">
            <a:extLst>
              <a:ext uri="{FF2B5EF4-FFF2-40B4-BE49-F238E27FC236}">
                <a16:creationId xmlns:a16="http://schemas.microsoft.com/office/drawing/2014/main" id="{8C835D66-A244-46EF-B960-40A6566C30C1}"/>
              </a:ext>
            </a:extLst>
          </p:cNvPr>
          <p:cNvSpPr txBox="1">
            <a:spLocks noGrp="1"/>
          </p:cNvSpPr>
          <p:nvPr>
            <p:ph type="ftr" sz="quarter" idx="11"/>
          </p:nvPr>
        </p:nvSpPr>
        <p:spPr>
          <a:xfrm>
            <a:off x="2764639" y="6569411"/>
            <a:ext cx="3617103" cy="145874"/>
          </a:xfrm>
          <a:prstGeom prst="rect">
            <a:avLst/>
          </a:prstGeom>
        </p:spPr>
        <p:txBody>
          <a:bodyPr vert="horz" wrap="square" lIns="0" tIns="0" rIns="0" bIns="0" rtlCol="0">
            <a:spAutoFit/>
          </a:bodyPr>
          <a:lstStyle/>
          <a:p>
            <a:pPr marL="12700">
              <a:lnSpc>
                <a:spcPts val="1240"/>
              </a:lnSpc>
            </a:pPr>
            <a:r>
              <a:rPr lang="fr-FR" b="1" dirty="0"/>
              <a:t>PILHI ESPACE SUD</a:t>
            </a:r>
          </a:p>
        </p:txBody>
      </p:sp>
      <p:sp>
        <p:nvSpPr>
          <p:cNvPr id="16" name="ZoneTexte 15">
            <a:extLst>
              <a:ext uri="{FF2B5EF4-FFF2-40B4-BE49-F238E27FC236}">
                <a16:creationId xmlns:a16="http://schemas.microsoft.com/office/drawing/2014/main" id="{72F64CB1-E6F8-4A5E-A1A6-AD8F052A3CCC}"/>
              </a:ext>
            </a:extLst>
          </p:cNvPr>
          <p:cNvSpPr txBox="1"/>
          <p:nvPr/>
        </p:nvSpPr>
        <p:spPr>
          <a:xfrm>
            <a:off x="170740" y="4786085"/>
            <a:ext cx="3562590" cy="1477328"/>
          </a:xfrm>
          <a:prstGeom prst="rect">
            <a:avLst/>
          </a:prstGeom>
          <a:noFill/>
        </p:spPr>
        <p:txBody>
          <a:bodyPr wrap="square">
            <a:spAutoFit/>
          </a:bodyPr>
          <a:lstStyle/>
          <a:p>
            <a:pPr marL="342900" lvl="0" indent="-342900" algn="just">
              <a:buSzPts val="1100"/>
              <a:buFont typeface="Symbol" panose="05050102010706020507" pitchFamily="18" charset="2"/>
              <a:buChar char=""/>
            </a:pPr>
            <a:r>
              <a:rPr lang="fr-FR" sz="1500" b="1" dirty="0" smtClean="0">
                <a:effectLst/>
                <a:ea typeface="Calibri" panose="020F0502020204030204" pitchFamily="34" charset="0"/>
                <a:cs typeface="Times New Roman" panose="02020603050405020304" pitchFamily="18" charset="0"/>
              </a:rPr>
              <a:t>20 actions en priorité 1</a:t>
            </a:r>
          </a:p>
          <a:p>
            <a:pPr marL="342900" lvl="0" indent="-342900" algn="just">
              <a:buSzPts val="1100"/>
              <a:buFont typeface="Symbol" panose="05050102010706020507" pitchFamily="18" charset="2"/>
              <a:buChar char=""/>
            </a:pPr>
            <a:endParaRPr lang="fr-FR" sz="500" b="1" dirty="0" smtClean="0">
              <a:effectLst/>
              <a:ea typeface="Calibri" panose="020F0502020204030204" pitchFamily="34" charset="0"/>
              <a:cs typeface="Times New Roman" panose="02020603050405020304" pitchFamily="18" charset="0"/>
            </a:endParaRPr>
          </a:p>
          <a:p>
            <a:pPr marL="342900" lvl="0" indent="-342900" algn="just">
              <a:buSzPts val="1100"/>
              <a:buFont typeface="Symbol" panose="05050102010706020507" pitchFamily="18" charset="2"/>
              <a:buChar char=""/>
            </a:pPr>
            <a:r>
              <a:rPr lang="fr-FR" sz="1500" b="1" dirty="0" smtClean="0">
                <a:ea typeface="Calibri" panose="020F0502020204030204" pitchFamily="34" charset="0"/>
                <a:cs typeface="Times New Roman" panose="02020603050405020304" pitchFamily="18" charset="0"/>
              </a:rPr>
              <a:t>14 actions en priorité 2</a:t>
            </a:r>
          </a:p>
          <a:p>
            <a:pPr marL="342900" lvl="0" indent="-342900" algn="just">
              <a:buSzPts val="1100"/>
              <a:buFont typeface="Symbol" panose="05050102010706020507" pitchFamily="18" charset="2"/>
              <a:buChar char=""/>
            </a:pPr>
            <a:endParaRPr lang="fr-FR" sz="500" b="1" dirty="0" smtClean="0">
              <a:ea typeface="Calibri" panose="020F0502020204030204" pitchFamily="34" charset="0"/>
              <a:cs typeface="Times New Roman" panose="02020603050405020304" pitchFamily="18" charset="0"/>
            </a:endParaRPr>
          </a:p>
          <a:p>
            <a:pPr marL="342900" indent="-342900" algn="just">
              <a:buSzPts val="1100"/>
              <a:buFont typeface="Symbol" panose="05050102010706020507" pitchFamily="18" charset="2"/>
              <a:buChar char=""/>
            </a:pPr>
            <a:r>
              <a:rPr lang="fr-FR" sz="1500" b="1" dirty="0">
                <a:ea typeface="Calibri" panose="020F0502020204030204" pitchFamily="34" charset="0"/>
                <a:cs typeface="Times New Roman" panose="02020603050405020304" pitchFamily="18" charset="0"/>
              </a:rPr>
              <a:t>5</a:t>
            </a:r>
            <a:r>
              <a:rPr lang="fr-FR" sz="1500" b="1" dirty="0" smtClean="0">
                <a:ea typeface="Calibri" panose="020F0502020204030204" pitchFamily="34" charset="0"/>
                <a:cs typeface="Times New Roman" panose="02020603050405020304" pitchFamily="18" charset="0"/>
              </a:rPr>
              <a:t> actions </a:t>
            </a:r>
            <a:r>
              <a:rPr lang="fr-FR" sz="1500" b="1" dirty="0">
                <a:ea typeface="Calibri" panose="020F0502020204030204" pitchFamily="34" charset="0"/>
                <a:cs typeface="Times New Roman" panose="02020603050405020304" pitchFamily="18" charset="0"/>
              </a:rPr>
              <a:t>en priorité </a:t>
            </a:r>
            <a:r>
              <a:rPr lang="fr-FR" sz="1500" b="1" dirty="0" smtClean="0">
                <a:ea typeface="Calibri" panose="020F0502020204030204" pitchFamily="34" charset="0"/>
                <a:cs typeface="Times New Roman" panose="02020603050405020304" pitchFamily="18" charset="0"/>
              </a:rPr>
              <a:t>3 </a:t>
            </a:r>
          </a:p>
          <a:p>
            <a:pPr marL="342900" indent="-342900" algn="just">
              <a:buSzPts val="1100"/>
              <a:buFont typeface="Symbol" panose="05050102010706020507" pitchFamily="18" charset="2"/>
              <a:buChar char=""/>
            </a:pPr>
            <a:endParaRPr lang="fr-FR" sz="500" b="1" dirty="0" smtClean="0">
              <a:ea typeface="Calibri" panose="020F0502020204030204" pitchFamily="34" charset="0"/>
              <a:cs typeface="Times New Roman" panose="02020603050405020304" pitchFamily="18" charset="0"/>
            </a:endParaRPr>
          </a:p>
          <a:p>
            <a:pPr marL="342900" indent="-342900" algn="just">
              <a:buSzPts val="1100"/>
              <a:buFont typeface="Symbol" panose="05050102010706020507" pitchFamily="18" charset="2"/>
              <a:buChar char=""/>
            </a:pPr>
            <a:r>
              <a:rPr lang="fr-FR" sz="1500" b="1" dirty="0" smtClean="0">
                <a:ea typeface="Calibri" panose="020F0502020204030204" pitchFamily="34" charset="0"/>
                <a:cs typeface="Times New Roman" panose="02020603050405020304" pitchFamily="18" charset="0"/>
              </a:rPr>
              <a:t>14 actions conduites directement par les communes sur d’autres quartiers</a:t>
            </a:r>
            <a:endParaRPr lang="fr-FR" sz="1500" b="1"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325761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C8408F2F-8572-434D-AB1E-54120ACA04E3}"/>
              </a:ext>
            </a:extLst>
          </p:cNvPr>
          <p:cNvSpPr txBox="1"/>
          <p:nvPr/>
        </p:nvSpPr>
        <p:spPr>
          <a:xfrm>
            <a:off x="1371600" y="1371600"/>
            <a:ext cx="7467600" cy="4119076"/>
          </a:xfrm>
          <a:prstGeom prst="rect">
            <a:avLst/>
          </a:prstGeom>
          <a:noFill/>
        </p:spPr>
        <p:txBody>
          <a:bodyPr wrap="square">
            <a:spAutoFit/>
          </a:bodyPr>
          <a:lstStyle/>
          <a:p>
            <a:pPr algn="just">
              <a:spcAft>
                <a:spcPts val="600"/>
              </a:spcAft>
            </a:pPr>
            <a:endParaRPr lang="fr-FR" b="1" dirty="0">
              <a:effectLst/>
              <a:latin typeface="Calibri" panose="020F0502020204030204" pitchFamily="34" charset="0"/>
              <a:ea typeface="Times New Roman" panose="02020603050405020304" pitchFamily="18" charset="0"/>
            </a:endParaRPr>
          </a:p>
          <a:p>
            <a:pPr algn="just">
              <a:spcAft>
                <a:spcPts val="600"/>
              </a:spcAft>
            </a:pPr>
            <a:r>
              <a:rPr lang="fr-FR" b="1" dirty="0" smtClean="0">
                <a:effectLst/>
                <a:latin typeface="Calibri" panose="020F0502020204030204" pitchFamily="34" charset="0"/>
                <a:ea typeface="Times New Roman" panose="02020603050405020304" pitchFamily="18" charset="0"/>
              </a:rPr>
              <a:t>4 OBJECTIFS :</a:t>
            </a:r>
          </a:p>
          <a:p>
            <a:pPr algn="just">
              <a:spcAft>
                <a:spcPts val="600"/>
              </a:spcAft>
            </a:pPr>
            <a:r>
              <a:rPr lang="fr-FR" dirty="0" smtClean="0">
                <a:effectLst/>
                <a:latin typeface="Times New Roman" panose="02020603050405020304" pitchFamily="18" charset="0"/>
                <a:ea typeface="Times New Roman" panose="02020603050405020304" pitchFamily="18" charset="0"/>
              </a:rPr>
              <a:t>	</a:t>
            </a:r>
          </a:p>
          <a:p>
            <a:pPr marL="742950" lvl="1" indent="-285750" algn="just">
              <a:spcAft>
                <a:spcPts val="2000"/>
              </a:spcAft>
              <a:buFont typeface="+mj-lt"/>
              <a:buAutoNum type="arabicPeriod"/>
              <a:tabLst>
                <a:tab pos="1758315" algn="l"/>
              </a:tabLst>
            </a:pPr>
            <a:r>
              <a:rPr lang="fr-FR" b="1" dirty="0" smtClean="0">
                <a:effectLst/>
                <a:latin typeface="Calibri" panose="020F0502020204030204" pitchFamily="34" charset="0"/>
                <a:ea typeface="Times New Roman" panose="02020603050405020304" pitchFamily="18" charset="0"/>
              </a:rPr>
              <a:t>Structurer la politique de LHI à l’échelle du territoire (dans le prolongement des orientations du PLH)</a:t>
            </a:r>
            <a:endParaRPr lang="fr-FR" dirty="0" smtClean="0">
              <a:effectLst/>
              <a:latin typeface="Times New Roman" panose="02020603050405020304" pitchFamily="18" charset="0"/>
              <a:ea typeface="Times New Roman" panose="02020603050405020304" pitchFamily="18" charset="0"/>
            </a:endParaRPr>
          </a:p>
          <a:p>
            <a:pPr marL="742950" lvl="1" indent="-285750" algn="just">
              <a:spcAft>
                <a:spcPts val="2000"/>
              </a:spcAft>
              <a:buFont typeface="+mj-lt"/>
              <a:buAutoNum type="arabicPeriod"/>
              <a:tabLst>
                <a:tab pos="1758315" algn="l"/>
              </a:tabLst>
            </a:pPr>
            <a:r>
              <a:rPr lang="fr-FR" b="1" dirty="0" smtClean="0">
                <a:effectLst/>
                <a:latin typeface="Calibri" panose="020F0502020204030204" pitchFamily="34" charset="0"/>
                <a:ea typeface="Times New Roman" panose="02020603050405020304" pitchFamily="18" charset="0"/>
              </a:rPr>
              <a:t>Traiter </a:t>
            </a:r>
            <a:r>
              <a:rPr lang="fr-FR" b="1" dirty="0">
                <a:effectLst/>
                <a:latin typeface="Calibri" panose="020F0502020204030204" pitchFamily="34" charset="0"/>
                <a:ea typeface="Times New Roman" panose="02020603050405020304" pitchFamily="18" charset="0"/>
              </a:rPr>
              <a:t>l'habitat indigne et informel sous toutes ses formes, en suivant au plus près les constats du </a:t>
            </a:r>
            <a:r>
              <a:rPr lang="fr-FR" b="1" dirty="0" smtClean="0">
                <a:effectLst/>
                <a:latin typeface="Calibri" panose="020F0502020204030204" pitchFamily="34" charset="0"/>
                <a:ea typeface="Times New Roman" panose="02020603050405020304" pitchFamily="18" charset="0"/>
              </a:rPr>
              <a:t>diagnostic</a:t>
            </a:r>
            <a:endParaRPr lang="fr-FR" dirty="0">
              <a:effectLst/>
              <a:latin typeface="Times New Roman" panose="02020603050405020304" pitchFamily="18" charset="0"/>
              <a:ea typeface="Times New Roman" panose="02020603050405020304" pitchFamily="18" charset="0"/>
            </a:endParaRPr>
          </a:p>
          <a:p>
            <a:pPr marL="742950" lvl="1" indent="-285750" algn="just">
              <a:spcAft>
                <a:spcPts val="2000"/>
              </a:spcAft>
              <a:buFont typeface="+mj-lt"/>
              <a:buAutoNum type="arabicPeriod"/>
              <a:tabLst>
                <a:tab pos="1758315" algn="l"/>
              </a:tabLst>
            </a:pPr>
            <a:r>
              <a:rPr lang="fr-FR" b="1" dirty="0">
                <a:effectLst/>
                <a:latin typeface="Calibri" panose="020F0502020204030204" pitchFamily="34" charset="0"/>
                <a:ea typeface="Times New Roman" panose="02020603050405020304" pitchFamily="18" charset="0"/>
              </a:rPr>
              <a:t>Endiguer le processus de création d’habitat </a:t>
            </a:r>
            <a:r>
              <a:rPr lang="fr-FR" b="1" dirty="0" smtClean="0">
                <a:effectLst/>
                <a:latin typeface="Calibri" panose="020F0502020204030204" pitchFamily="34" charset="0"/>
                <a:ea typeface="Times New Roman" panose="02020603050405020304" pitchFamily="18" charset="0"/>
              </a:rPr>
              <a:t>indigne</a:t>
            </a:r>
            <a:endParaRPr lang="fr-FR" dirty="0">
              <a:effectLst/>
              <a:latin typeface="Times New Roman" panose="02020603050405020304" pitchFamily="18" charset="0"/>
              <a:ea typeface="Times New Roman" panose="02020603050405020304" pitchFamily="18" charset="0"/>
            </a:endParaRPr>
          </a:p>
          <a:p>
            <a:pPr marL="742950" lvl="1" indent="-285750" algn="just">
              <a:spcAft>
                <a:spcPts val="2000"/>
              </a:spcAft>
              <a:buFont typeface="+mj-lt"/>
              <a:buAutoNum type="arabicPeriod"/>
              <a:tabLst>
                <a:tab pos="1758315" algn="l"/>
              </a:tabLst>
            </a:pPr>
            <a:r>
              <a:rPr lang="fr-FR" b="1" dirty="0">
                <a:effectLst/>
                <a:latin typeface="Calibri" panose="020F0502020204030204" pitchFamily="34" charset="0"/>
                <a:ea typeface="Times New Roman" panose="02020603050405020304" pitchFamily="18" charset="0"/>
              </a:rPr>
              <a:t>Accompagner les communes dans le traitement de l'habitat indigne</a:t>
            </a:r>
            <a:endParaRPr lang="fr-FR" dirty="0">
              <a:effectLst/>
              <a:latin typeface="Times New Roman" panose="02020603050405020304" pitchFamily="18" charset="0"/>
              <a:ea typeface="Times New Roman" panose="02020603050405020304" pitchFamily="18" charset="0"/>
            </a:endParaRPr>
          </a:p>
          <a:p>
            <a:pPr algn="just">
              <a:spcAft>
                <a:spcPts val="2000"/>
              </a:spcAft>
            </a:pPr>
            <a:r>
              <a:rPr lang="fr-FR" dirty="0">
                <a:effectLst/>
                <a:latin typeface="Calibri" panose="020F0502020204030204" pitchFamily="34" charset="0"/>
                <a:ea typeface="Times New Roman" panose="02020603050405020304" pitchFamily="18" charset="0"/>
                <a:cs typeface="Times New Roman" panose="02020603050405020304" pitchFamily="18" charset="0"/>
              </a:rPr>
              <a:t> </a:t>
            </a:r>
            <a:endParaRPr lang="fr-FR" dirty="0">
              <a:effectLst/>
              <a:latin typeface="Times New Roman" panose="02020603050405020304" pitchFamily="18" charset="0"/>
              <a:ea typeface="Times New Roman" panose="02020603050405020304" pitchFamily="18" charset="0"/>
            </a:endParaRPr>
          </a:p>
        </p:txBody>
      </p:sp>
      <p:sp>
        <p:nvSpPr>
          <p:cNvPr id="5" name="ZoneTexte 4">
            <a:extLst>
              <a:ext uri="{FF2B5EF4-FFF2-40B4-BE49-F238E27FC236}">
                <a16:creationId xmlns:a16="http://schemas.microsoft.com/office/drawing/2014/main" id="{B8CAB8F1-C6F0-4570-AA4E-5C955EA40C28}"/>
              </a:ext>
            </a:extLst>
          </p:cNvPr>
          <p:cNvSpPr txBox="1"/>
          <p:nvPr/>
        </p:nvSpPr>
        <p:spPr>
          <a:xfrm>
            <a:off x="1840014" y="292865"/>
            <a:ext cx="6106886" cy="461665"/>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fr-FR" sz="2400" b="1" cap="all" dirty="0" smtClean="0">
                <a:solidFill>
                  <a:schemeClr val="accent2">
                    <a:lumMod val="75000"/>
                  </a:schemeClr>
                </a:solidFill>
                <a:latin typeface="Calibri" pitchFamily="34" charset="0"/>
                <a:cs typeface="Times New Roman" pitchFamily="18" charset="0"/>
              </a:rPr>
              <a:t>PASSER DU </a:t>
            </a:r>
            <a:r>
              <a:rPr lang="fr-FR" sz="2400" b="1" cap="all" dirty="0">
                <a:solidFill>
                  <a:schemeClr val="accent2">
                    <a:lumMod val="75000"/>
                  </a:schemeClr>
                </a:solidFill>
                <a:latin typeface="Calibri" pitchFamily="34" charset="0"/>
                <a:cs typeface="Times New Roman" pitchFamily="18" charset="0"/>
              </a:rPr>
              <a:t>DIAGNOTIC AU PLAN D’ACTIONS</a:t>
            </a:r>
          </a:p>
        </p:txBody>
      </p:sp>
      <p:sp>
        <p:nvSpPr>
          <p:cNvPr id="3" name="Espace réservé du numéro de diapositive 2"/>
          <p:cNvSpPr>
            <a:spLocks noGrp="1"/>
          </p:cNvSpPr>
          <p:nvPr>
            <p:ph type="sldNum" sz="quarter" idx="12"/>
          </p:nvPr>
        </p:nvSpPr>
        <p:spPr/>
        <p:txBody>
          <a:bodyPr/>
          <a:lstStyle/>
          <a:p>
            <a:fld id="{D57F1E4F-1CFF-5643-939E-217C01CDF565}" type="slidenum">
              <a:rPr lang="en-US" b="1" smtClean="0"/>
              <a:pPr/>
              <a:t>9</a:t>
            </a:fld>
            <a:endParaRPr lang="en-US" b="1" dirty="0"/>
          </a:p>
        </p:txBody>
      </p:sp>
      <p:pic>
        <p:nvPicPr>
          <p:cNvPr id="7" name="Image 6"/>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694" y="48002"/>
            <a:ext cx="494706" cy="561598"/>
          </a:xfrm>
          <a:prstGeom prst="rect">
            <a:avLst/>
          </a:prstGeom>
        </p:spPr>
      </p:pic>
      <p:sp>
        <p:nvSpPr>
          <p:cNvPr id="9" name="object 6">
            <a:extLst>
              <a:ext uri="{FF2B5EF4-FFF2-40B4-BE49-F238E27FC236}">
                <a16:creationId xmlns:a16="http://schemas.microsoft.com/office/drawing/2014/main" id="{8C835D66-A244-46EF-B960-40A6566C30C1}"/>
              </a:ext>
            </a:extLst>
          </p:cNvPr>
          <p:cNvSpPr txBox="1">
            <a:spLocks noGrp="1"/>
          </p:cNvSpPr>
          <p:nvPr>
            <p:ph type="ftr" sz="quarter" idx="11"/>
          </p:nvPr>
        </p:nvSpPr>
        <p:spPr>
          <a:xfrm>
            <a:off x="2764639" y="6569411"/>
            <a:ext cx="3617103" cy="145874"/>
          </a:xfrm>
          <a:prstGeom prst="rect">
            <a:avLst/>
          </a:prstGeom>
        </p:spPr>
        <p:txBody>
          <a:bodyPr vert="horz" wrap="square" lIns="0" tIns="0" rIns="0" bIns="0" rtlCol="0">
            <a:spAutoFit/>
          </a:bodyPr>
          <a:lstStyle/>
          <a:p>
            <a:pPr marL="12700">
              <a:lnSpc>
                <a:spcPts val="1240"/>
              </a:lnSpc>
            </a:pPr>
            <a:r>
              <a:rPr lang="fr-FR" b="1" dirty="0"/>
              <a:t>PILHI ESPACE SUD</a:t>
            </a:r>
          </a:p>
        </p:txBody>
      </p:sp>
      <p:sp>
        <p:nvSpPr>
          <p:cNvPr id="6" name="ZoneTexte 5"/>
          <p:cNvSpPr txBox="1"/>
          <p:nvPr/>
        </p:nvSpPr>
        <p:spPr>
          <a:xfrm>
            <a:off x="353568" y="2496234"/>
            <a:ext cx="1295400" cy="646331"/>
          </a:xfrm>
          <a:prstGeom prst="rect">
            <a:avLst/>
          </a:prstGeom>
          <a:noFill/>
        </p:spPr>
        <p:txBody>
          <a:bodyPr wrap="square" rtlCol="0">
            <a:spAutoFit/>
          </a:bodyPr>
          <a:lstStyle/>
          <a:p>
            <a:r>
              <a:rPr lang="fr-FR" dirty="0" smtClean="0"/>
              <a:t>Un objectif spatial</a:t>
            </a:r>
            <a:endParaRPr lang="fr-FR" dirty="0"/>
          </a:p>
        </p:txBody>
      </p:sp>
      <p:sp>
        <p:nvSpPr>
          <p:cNvPr id="11" name="ZoneTexte 10"/>
          <p:cNvSpPr txBox="1"/>
          <p:nvPr/>
        </p:nvSpPr>
        <p:spPr>
          <a:xfrm>
            <a:off x="353568" y="3581400"/>
            <a:ext cx="1371600" cy="1200329"/>
          </a:xfrm>
          <a:prstGeom prst="rect">
            <a:avLst/>
          </a:prstGeom>
          <a:noFill/>
        </p:spPr>
        <p:txBody>
          <a:bodyPr wrap="square" rtlCol="0">
            <a:spAutoFit/>
          </a:bodyPr>
          <a:lstStyle/>
          <a:p>
            <a:r>
              <a:rPr lang="fr-FR" dirty="0" smtClean="0"/>
              <a:t>Trois objectifs thématiques</a:t>
            </a:r>
          </a:p>
          <a:p>
            <a:r>
              <a:rPr lang="fr-FR" dirty="0" smtClean="0"/>
              <a:t>transversaux</a:t>
            </a:r>
            <a:endParaRPr lang="fr-FR" dirty="0"/>
          </a:p>
        </p:txBody>
      </p:sp>
      <p:cxnSp>
        <p:nvCxnSpPr>
          <p:cNvPr id="12" name="Connecteur droit 11"/>
          <p:cNvCxnSpPr/>
          <p:nvPr/>
        </p:nvCxnSpPr>
        <p:spPr>
          <a:xfrm>
            <a:off x="1725168" y="2555830"/>
            <a:ext cx="0" cy="586735"/>
          </a:xfrm>
          <a:prstGeom prst="line">
            <a:avLst/>
          </a:prstGeom>
        </p:spPr>
        <p:style>
          <a:lnRef idx="1">
            <a:schemeClr val="dk1"/>
          </a:lnRef>
          <a:fillRef idx="0">
            <a:schemeClr val="dk1"/>
          </a:fillRef>
          <a:effectRef idx="0">
            <a:schemeClr val="dk1"/>
          </a:effectRef>
          <a:fontRef idx="minor">
            <a:schemeClr val="tx1"/>
          </a:fontRef>
        </p:style>
      </p:cxnSp>
      <p:cxnSp>
        <p:nvCxnSpPr>
          <p:cNvPr id="15" name="Connecteur droit 14"/>
          <p:cNvCxnSpPr/>
          <p:nvPr/>
        </p:nvCxnSpPr>
        <p:spPr>
          <a:xfrm>
            <a:off x="1725168" y="3431138"/>
            <a:ext cx="0" cy="136946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10814830"/>
      </p:ext>
    </p:extLst>
  </p:cSld>
  <p:clrMapOvr>
    <a:masterClrMapping/>
  </p:clrMapOvr>
  <p:timing>
    <p:tnLst>
      <p:par>
        <p:cTn id="1" dur="indefinite" restart="never" nodeType="tmRoot"/>
      </p:par>
    </p:tnLst>
  </p:timing>
</p:sld>
</file>

<file path=ppt/theme/theme1.xml><?xml version="1.0" encoding="utf-8"?>
<a:theme xmlns:a="http://schemas.openxmlformats.org/drawingml/2006/main" name="Rétrospective">
  <a:themeElements>
    <a:clrScheme name="Rétrospective">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Rétrospectiv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étrospective">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243AF7DC-D15B-41C0-AE81-23980D1B9FC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Rétrospective">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6082</TotalTime>
  <Words>1709</Words>
  <Application>Microsoft Office PowerPoint</Application>
  <PresentationFormat>Affichage à l'écran (4:3)</PresentationFormat>
  <Paragraphs>213</Paragraphs>
  <Slides>17</Slides>
  <Notes>3</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17</vt:i4>
      </vt:variant>
    </vt:vector>
  </HeadingPairs>
  <TitlesOfParts>
    <vt:vector size="27" baseType="lpstr">
      <vt:lpstr>Arial Unicode MS</vt:lpstr>
      <vt:lpstr>Arial</vt:lpstr>
      <vt:lpstr>Calibri</vt:lpstr>
      <vt:lpstr>Calibri Light</vt:lpstr>
      <vt:lpstr>Calibri-Bold</vt:lpstr>
      <vt:lpstr>Symbol</vt:lpstr>
      <vt:lpstr>Times New Roman</vt:lpstr>
      <vt:lpstr>Trebuchet MS</vt:lpstr>
      <vt:lpstr>Wingdings</vt:lpstr>
      <vt:lpstr>Rétrospective</vt:lpstr>
      <vt:lpstr>Communauté d’Agglomération de l’Espace Sud Martinique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MERCI DE VOTRE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 Intercommunal  de Lutte contre l’Habitat Indigne</dc:title>
  <dc:creator>utilisateur;jpattery</dc:creator>
  <cp:lastModifiedBy>johny pattery</cp:lastModifiedBy>
  <cp:revision>329</cp:revision>
  <cp:lastPrinted>2022-06-30T20:37:58Z</cp:lastPrinted>
  <dcterms:created xsi:type="dcterms:W3CDTF">2018-12-06T13:04:06Z</dcterms:created>
  <dcterms:modified xsi:type="dcterms:W3CDTF">2022-07-05T11:53:54Z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2016-11-29T00:00:00Z</vt:filetime>
  </property>
  <property fmtid="{D5CDD505-2E9C-101B-9397-08002B2CF9AE}" pid="3" name="Creator">
    <vt:lpwstr>Microsoft® Office PowerPoint® 2007</vt:lpwstr>
  </property>
  <property fmtid="{D5CDD505-2E9C-101B-9397-08002B2CF9AE}" pid="4" name="LastSaved">
    <vt:filetime>2018-12-06T00:00:00Z</vt:filetime>
  </property>
</Properties>
</file>