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74" r:id="rId5"/>
    <p:sldId id="275" r:id="rId6"/>
    <p:sldId id="326" r:id="rId7"/>
    <p:sldId id="343" r:id="rId8"/>
    <p:sldId id="277" r:id="rId9"/>
    <p:sldId id="305" r:id="rId10"/>
    <p:sldId id="330" r:id="rId11"/>
    <p:sldId id="337" r:id="rId12"/>
    <p:sldId id="338" r:id="rId13"/>
    <p:sldId id="332" r:id="rId14"/>
    <p:sldId id="333" r:id="rId15"/>
    <p:sldId id="339" r:id="rId16"/>
    <p:sldId id="340" r:id="rId17"/>
    <p:sldId id="321" r:id="rId18"/>
    <p:sldId id="341" r:id="rId19"/>
    <p:sldId id="350" r:id="rId20"/>
    <p:sldId id="342" r:id="rId21"/>
    <p:sldId id="344" r:id="rId22"/>
    <p:sldId id="345" r:id="rId23"/>
    <p:sldId id="346" r:id="rId24"/>
    <p:sldId id="347" r:id="rId25"/>
    <p:sldId id="348" r:id="rId26"/>
    <p:sldId id="349" r:id="rId27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7A7"/>
    <a:srgbClr val="AADC14"/>
    <a:srgbClr val="031D58"/>
    <a:srgbClr val="030F40"/>
    <a:srgbClr val="151261"/>
    <a:srgbClr val="CBD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Style léger 1 - Accentuation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94361" autoAdjust="0"/>
  </p:normalViewPr>
  <p:slideViewPr>
    <p:cSldViewPr snapToGrid="0">
      <p:cViewPr varScale="1">
        <p:scale>
          <a:sx n="68" d="100"/>
          <a:sy n="68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729" tIns="45864" rIns="91729" bIns="45864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729" tIns="45864" rIns="91729" bIns="45864" rtlCol="0"/>
          <a:lstStyle>
            <a:lvl1pPr algn="r">
              <a:defRPr sz="1200"/>
            </a:lvl1pPr>
          </a:lstStyle>
          <a:p>
            <a:fld id="{66832D32-7745-4709-A3F6-06E562CA2D54}" type="datetimeFigureOut">
              <a:rPr lang="fr-FR" smtClean="0"/>
              <a:t>23/10/2018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49950" cy="3348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29" tIns="45864" rIns="91729" bIns="4586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196"/>
            <a:ext cx="5438140" cy="3908613"/>
          </a:xfrm>
          <a:prstGeom prst="rect">
            <a:avLst/>
          </a:prstGeom>
        </p:spPr>
        <p:txBody>
          <a:bodyPr vert="horz" lIns="91729" tIns="45864" rIns="91729" bIns="45864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6"/>
            <a:ext cx="2945659" cy="498055"/>
          </a:xfrm>
          <a:prstGeom prst="rect">
            <a:avLst/>
          </a:prstGeom>
        </p:spPr>
        <p:txBody>
          <a:bodyPr vert="horz" lIns="91729" tIns="45864" rIns="91729" bIns="45864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6"/>
            <a:ext cx="2945659" cy="498055"/>
          </a:xfrm>
          <a:prstGeom prst="rect">
            <a:avLst/>
          </a:prstGeom>
        </p:spPr>
        <p:txBody>
          <a:bodyPr vert="horz" lIns="91729" tIns="45864" rIns="91729" bIns="45864" rtlCol="0" anchor="b"/>
          <a:lstStyle>
            <a:lvl1pPr algn="r">
              <a:defRPr sz="1200"/>
            </a:lvl1pPr>
          </a:lstStyle>
          <a:p>
            <a:fld id="{46C220B4-4A45-4C86-8018-2B638984C3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628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220B4-4A45-4C86-8018-2B638984C30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910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220B4-4A45-4C86-8018-2B638984C30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719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220B4-4A45-4C86-8018-2B638984C30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1543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220B4-4A45-4C86-8018-2B638984C30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0917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220B4-4A45-4C86-8018-2B638984C30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1470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C94A734-FFA6-4563-A187-F56D1DB16BE1}"/>
              </a:ext>
            </a:extLst>
          </p:cNvPr>
          <p:cNvSpPr/>
          <p:nvPr userDrawn="1"/>
        </p:nvSpPr>
        <p:spPr>
          <a:xfrm>
            <a:off x="0" y="0"/>
            <a:ext cx="12192000" cy="7165731"/>
          </a:xfrm>
          <a:prstGeom prst="rect">
            <a:avLst/>
          </a:prstGeom>
          <a:solidFill>
            <a:srgbClr val="030F40"/>
          </a:solidFill>
          <a:ln>
            <a:solidFill>
              <a:srgbClr val="031D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1869" y="500307"/>
            <a:ext cx="7638972" cy="2387600"/>
          </a:xfrm>
        </p:spPr>
        <p:txBody>
          <a:bodyPr anchor="b"/>
          <a:lstStyle>
            <a:lvl1pPr algn="ctr">
              <a:defRPr sz="6000">
                <a:solidFill>
                  <a:srgbClr val="AADC1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01869" y="3153631"/>
            <a:ext cx="91440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A73245-2C89-4C7A-8827-D4F53A89672D}" type="datetime1">
              <a:rPr lang="fr-FR" smtClean="0"/>
              <a:pPr/>
              <a:t>23/10/2018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296400" y="6356349"/>
            <a:ext cx="2743200" cy="365125"/>
          </a:xfrm>
        </p:spPr>
        <p:txBody>
          <a:bodyPr/>
          <a:lstStyle>
            <a:lvl1pPr>
              <a:defRPr sz="1100">
                <a:solidFill>
                  <a:srgbClr val="030F40"/>
                </a:solidFill>
                <a:latin typeface="Tw Cen MT" panose="020B0602020104020603" pitchFamily="34" charset="0"/>
              </a:defRPr>
            </a:lvl1pPr>
          </a:lstStyle>
          <a:p>
            <a:fld id="{7339B7F2-B63E-4592-8A80-38EB3E2C990D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517FAD2-79B3-4611-9A25-513FDEDA07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40842" y="0"/>
            <a:ext cx="4251157" cy="533220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3E5D23C-41D0-4E75-B290-6028435893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003" y="6334546"/>
            <a:ext cx="147299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76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8C856-8AAF-4115-93B9-5543994716E1}" type="datetime1">
              <a:rPr lang="fr-FR" smtClean="0"/>
              <a:t>23/10/2018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70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1C75-5518-417E-9BEA-047B942BBEF7}" type="datetime1">
              <a:rPr lang="fr-FR" smtClean="0"/>
              <a:t>23/10/2018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60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_Fond_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2"/>
          </p:nvPr>
        </p:nvSpPr>
        <p:spPr bwMode="gray">
          <a:xfrm>
            <a:off x="478367" y="3034800"/>
            <a:ext cx="10562167" cy="2986588"/>
          </a:xfr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3"/>
          </p:nvPr>
        </p:nvSpPr>
        <p:spPr bwMode="gray"/>
        <p:txBody>
          <a:bodyPr/>
          <a:lstStyle/>
          <a:p>
            <a:endParaRPr lang="fr-FR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4"/>
          </p:nvPr>
        </p:nvSpPr>
        <p:spPr bwMode="gray"/>
        <p:txBody>
          <a:bodyPr/>
          <a:lstStyle/>
          <a:p>
            <a:r>
              <a:rPr lang="fr-FR" altLang="fr-FR"/>
              <a:t>Espace d'aménagement touristique de Grande Anse : Etude hydraulique - Phase 1</a:t>
            </a:r>
            <a:endParaRPr lang="fr-FR" altLang="fr-FR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fld id="{2BC85812-F953-4AE8-878A-A89F38174EA6}" type="slidenum">
              <a:rPr lang="fr-FR" altLang="fr-FR" smtClean="0"/>
              <a:pPr/>
              <a:t>‹N°›</a:t>
            </a:fld>
            <a:r>
              <a:rPr lang="fr-FR" altLang="fr-FR"/>
              <a:t> I</a:t>
            </a:r>
            <a:endParaRPr lang="fr-FR" altLang="fr-FR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000" y="6138000"/>
            <a:ext cx="19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512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AADC14"/>
              </a:buClr>
              <a:defRPr/>
            </a:lvl1pPr>
            <a:lvl2pPr>
              <a:buClr>
                <a:srgbClr val="AADC14"/>
              </a:buClr>
              <a:defRPr/>
            </a:lvl2pPr>
            <a:lvl3pPr>
              <a:buClr>
                <a:srgbClr val="AADC14"/>
              </a:buClr>
              <a:defRPr/>
            </a:lvl3pPr>
            <a:lvl4pPr>
              <a:buClr>
                <a:srgbClr val="AADC14"/>
              </a:buClr>
              <a:defRPr/>
            </a:lvl4pPr>
            <a:lvl5pPr>
              <a:buClr>
                <a:srgbClr val="AADC14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9A081-E37B-4163-902F-7BEC8AA59AF1}" type="datetime1">
              <a:rPr lang="fr-FR" smtClean="0"/>
              <a:t>23/10/2018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309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54214" y="1709738"/>
            <a:ext cx="8393235" cy="2852737"/>
          </a:xfrm>
        </p:spPr>
        <p:txBody>
          <a:bodyPr anchor="b"/>
          <a:lstStyle>
            <a:lvl1pPr>
              <a:defRPr sz="6000">
                <a:solidFill>
                  <a:srgbClr val="AADC14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954214" y="4589463"/>
            <a:ext cx="8393236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30F4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D545A-ACBC-423A-92C8-4BA8440463B3}" type="datetime1">
              <a:rPr lang="fr-FR" smtClean="0"/>
              <a:t>23/10/2018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9319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8792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AADC14"/>
              </a:buClr>
              <a:defRPr/>
            </a:lvl1pPr>
            <a:lvl2pPr>
              <a:buClr>
                <a:srgbClr val="AADC14"/>
              </a:buClr>
              <a:defRPr/>
            </a:lvl2pPr>
            <a:lvl3pPr>
              <a:buClr>
                <a:srgbClr val="AADC14"/>
              </a:buClr>
              <a:defRPr/>
            </a:lvl3pPr>
            <a:lvl4pPr>
              <a:buClr>
                <a:srgbClr val="AADC14"/>
              </a:buClr>
              <a:defRPr/>
            </a:lvl4pPr>
            <a:lvl5pPr>
              <a:buClr>
                <a:srgbClr val="AADC14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AADC14"/>
              </a:buClr>
              <a:defRPr/>
            </a:lvl1pPr>
            <a:lvl2pPr>
              <a:buClr>
                <a:srgbClr val="AADC14"/>
              </a:buClr>
              <a:defRPr/>
            </a:lvl2pPr>
            <a:lvl3pPr>
              <a:buClr>
                <a:srgbClr val="AADC14"/>
              </a:buClr>
              <a:defRPr/>
            </a:lvl3pPr>
            <a:lvl4pPr>
              <a:buClr>
                <a:srgbClr val="AADC14"/>
              </a:buClr>
              <a:defRPr/>
            </a:lvl4pPr>
            <a:lvl5pPr>
              <a:buClr>
                <a:srgbClr val="AADC14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7EBFC-0F4B-4BE6-89A5-909C1E795B5A}" type="datetime1">
              <a:rPr lang="fr-FR" smtClean="0"/>
              <a:t>23/10/2018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008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-4811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30F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AADC14"/>
              </a:buClr>
              <a:defRPr/>
            </a:lvl1pPr>
            <a:lvl2pPr>
              <a:buClr>
                <a:srgbClr val="AADC14"/>
              </a:buClr>
              <a:defRPr/>
            </a:lvl2pPr>
            <a:lvl3pPr>
              <a:buClr>
                <a:srgbClr val="AADC14"/>
              </a:buClr>
              <a:defRPr/>
            </a:lvl3pPr>
            <a:lvl4pPr>
              <a:buClr>
                <a:srgbClr val="AADC14"/>
              </a:buClr>
              <a:defRPr/>
            </a:lvl4pPr>
            <a:lvl5pPr>
              <a:buClr>
                <a:srgbClr val="AADC14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30F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AADC14"/>
              </a:buClr>
              <a:defRPr/>
            </a:lvl1pPr>
            <a:lvl2pPr>
              <a:buClr>
                <a:srgbClr val="AADC14"/>
              </a:buClr>
              <a:defRPr/>
            </a:lvl2pPr>
            <a:lvl3pPr>
              <a:buClr>
                <a:srgbClr val="AADC14"/>
              </a:buClr>
              <a:defRPr/>
            </a:lvl3pPr>
            <a:lvl4pPr>
              <a:buClr>
                <a:srgbClr val="AADC14"/>
              </a:buClr>
              <a:defRPr/>
            </a:lvl4pPr>
            <a:lvl5pPr>
              <a:buClr>
                <a:srgbClr val="AADC14"/>
              </a:buClr>
              <a:defRPr/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4B16F-B785-4035-A7FC-E1CF429AF0CF}" type="datetime1">
              <a:rPr lang="fr-FR" smtClean="0"/>
              <a:t>23/10/2018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647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B4153-1178-4DEC-9E2A-EF67F623564E}" type="datetime1">
              <a:rPr lang="fr-FR" smtClean="0"/>
              <a:t>23/10/2018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403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A1EA2-FA86-4419-A190-4CFDA12561A2}" type="datetime1">
              <a:rPr lang="fr-FR" smtClean="0"/>
              <a:t>23/10/2018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576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1136893"/>
            <a:ext cx="6172200" cy="4873625"/>
          </a:xfrm>
        </p:spPr>
        <p:txBody>
          <a:bodyPr/>
          <a:lstStyle>
            <a:lvl1pPr>
              <a:buClr>
                <a:srgbClr val="AADC14"/>
              </a:buClr>
              <a:defRPr sz="3200"/>
            </a:lvl1pPr>
            <a:lvl2pPr>
              <a:buClr>
                <a:srgbClr val="AADC14"/>
              </a:buClr>
              <a:defRPr sz="2800"/>
            </a:lvl2pPr>
            <a:lvl3pPr>
              <a:buClr>
                <a:srgbClr val="AADC14"/>
              </a:buClr>
              <a:defRPr sz="2400"/>
            </a:lvl3pPr>
            <a:lvl4pPr>
              <a:buClr>
                <a:srgbClr val="AADC14"/>
              </a:buClr>
              <a:defRPr sz="2000"/>
            </a:lvl4pPr>
            <a:lvl5pPr>
              <a:buClr>
                <a:srgbClr val="AADC14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5189E-3320-474D-8C20-5CB046FBE004}" type="datetime1">
              <a:rPr lang="fr-FR" smtClean="0"/>
              <a:t>23/10/2018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73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111051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B9A6B-524A-4163-A808-DEE7E962AF3B}" type="datetime1">
              <a:rPr lang="fr-FR" smtClean="0"/>
              <a:t>23/10/2018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8168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C61BEB4-58E2-4993-8FA7-4C71F40AD6B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818000"/>
            <a:ext cx="2973450" cy="5040000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C18D653-1A59-4CF6-BA69-D38D07D0E349}"/>
              </a:ext>
            </a:extLst>
          </p:cNvPr>
          <p:cNvGrpSpPr/>
          <p:nvPr userDrawn="1"/>
        </p:nvGrpSpPr>
        <p:grpSpPr>
          <a:xfrm>
            <a:off x="0" y="0"/>
            <a:ext cx="12192000" cy="1037539"/>
            <a:chOff x="0" y="0"/>
            <a:chExt cx="12192000" cy="103753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FF608D6-1353-4B85-9466-36AD1B2B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500" y="1"/>
              <a:ext cx="7556500" cy="103753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D7003C-157A-4702-9422-977B8DC9D5F2}"/>
                </a:ext>
              </a:extLst>
            </p:cNvPr>
            <p:cNvSpPr/>
            <p:nvPr/>
          </p:nvSpPr>
          <p:spPr>
            <a:xfrm>
              <a:off x="0" y="0"/>
              <a:ext cx="4635500" cy="1037539"/>
            </a:xfrm>
            <a:prstGeom prst="rect">
              <a:avLst/>
            </a:prstGeom>
            <a:solidFill>
              <a:srgbClr val="031D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27995-0D37-4B57-8465-CB15E453D49C}" type="datetime1">
              <a:rPr lang="fr-FR" smtClean="0"/>
              <a:t>23/10/2018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9B7F2-B63E-4592-8A80-38EB3E2C99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362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BFD62B-6947-4D7C-B564-0A46F0AD1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869" y="766031"/>
            <a:ext cx="7638972" cy="2387600"/>
          </a:xfrm>
        </p:spPr>
        <p:txBody>
          <a:bodyPr>
            <a:noAutofit/>
          </a:bodyPr>
          <a:lstStyle/>
          <a:p>
            <a:pPr algn="l"/>
            <a:r>
              <a:rPr lang="fr-FR" sz="4000" dirty="0"/>
              <a:t>Caractérisation des zones impactées par l’épisode pluvieux du 16 Avril 2018 – Commune du François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0684F0F-17E0-4A82-A76B-8725CD170F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5A4BF2E-F905-4F04-8D03-DF2F47AA5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B86D77-88CC-4EE2-B29B-0BB3A9C8047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9" y="4105469"/>
            <a:ext cx="1993462" cy="2607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170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prstClr val="white"/>
                </a:solidFill>
              </a:rPr>
              <a:t>Données d’entrée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10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48D0FC8-C495-48DD-94A9-9FE6D416E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895" y="1078205"/>
            <a:ext cx="7490262" cy="51191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8B2B69-BE0E-4A4F-A7EC-9664BDBB47B9}"/>
              </a:ext>
            </a:extLst>
          </p:cNvPr>
          <p:cNvSpPr txBox="1"/>
          <p:nvPr/>
        </p:nvSpPr>
        <p:spPr>
          <a:xfrm>
            <a:off x="2911787" y="6277302"/>
            <a:ext cx="569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1400" b="1" dirty="0">
                <a:solidFill>
                  <a:srgbClr val="030F40"/>
                </a:solidFill>
                <a:latin typeface="Arial" panose="020B0604020202020204" pitchFamily="34" charset="0"/>
                <a:ea typeface="MS P????"/>
                <a:cs typeface="Arial" panose="020B0604020202020204" pitchFamily="34" charset="0"/>
              </a:rPr>
              <a:t>Localisation des laisses de crue et des photos de la campagne de mesure</a:t>
            </a:r>
            <a:endParaRPr lang="fr-FR" sz="1400" b="1" dirty="0">
              <a:solidFill>
                <a:srgbClr val="030F40"/>
              </a:solidFill>
              <a:effectLst/>
              <a:latin typeface="Arial" panose="020B0604020202020204" pitchFamily="34" charset="0"/>
              <a:ea typeface="MS P??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561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prstClr val="white"/>
                </a:solidFill>
              </a:rPr>
              <a:t>Données d’entrée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11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r>
              <a:rPr lang="fr-FR" dirty="0"/>
              <a:t>Topographie</a:t>
            </a:r>
            <a:endParaRPr lang="fr-FR" sz="2400" dirty="0"/>
          </a:p>
          <a:p>
            <a:pPr lvl="2"/>
            <a:r>
              <a:rPr lang="fr-FR" b="1" dirty="0"/>
              <a:t>fichiers bruts au format LAS</a:t>
            </a:r>
            <a:r>
              <a:rPr lang="fr-FR" dirty="0"/>
              <a:t> (relevés LIDAR sans aucun traitement)</a:t>
            </a:r>
          </a:p>
          <a:p>
            <a:pPr lvl="2"/>
            <a:r>
              <a:rPr lang="fr-FR" b="1" dirty="0"/>
              <a:t>fichiers LIDAR au format Shape</a:t>
            </a:r>
            <a:r>
              <a:rPr lang="fr-FR" dirty="0"/>
              <a:t>, ayant été traités de manière à éliminer les éventuelles erreurs et aberrations.</a:t>
            </a:r>
          </a:p>
          <a:p>
            <a:r>
              <a:rPr lang="fr-FR" sz="2600" dirty="0"/>
              <a:t>Topographie plane au niveau de la zone d’étude comprise entre 0 et 3 m NGM (peu d’encaissants)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F924D46-ABE3-41B2-AD0B-F686EFC91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693" y="3071172"/>
            <a:ext cx="6208986" cy="328517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18B2E01-1A6B-4355-85B8-F922EF4DB771}"/>
              </a:ext>
            </a:extLst>
          </p:cNvPr>
          <p:cNvSpPr txBox="1"/>
          <p:nvPr/>
        </p:nvSpPr>
        <p:spPr>
          <a:xfrm>
            <a:off x="5141779" y="6277303"/>
            <a:ext cx="569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Illustration de la topographie au droit de la zone d’étude obtenue à partir des données Litto3D</a:t>
            </a:r>
          </a:p>
        </p:txBody>
      </p:sp>
    </p:spTree>
    <p:extLst>
      <p:ext uri="{BB962C8B-B14F-4D97-AF65-F5344CB8AC3E}">
        <p14:creationId xmlns:p14="http://schemas.microsoft.com/office/powerpoint/2010/main" val="4062259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prstClr val="white"/>
                </a:solidFill>
              </a:rPr>
              <a:t>Analyse critique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12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r>
              <a:rPr lang="fr-FR" dirty="0"/>
              <a:t>Localisation</a:t>
            </a:r>
          </a:p>
          <a:p>
            <a:endParaRPr lang="fr-FR" dirty="0"/>
          </a:p>
          <a:p>
            <a:endParaRPr lang="fr-FR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/>
              <a:t>Projection des coordonnées GPS (x, y) sur photographie aérienne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/>
              <a:t>Comparaison avec les photographies fournies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/>
              <a:t>Validation des coordonnées et de la localisation des PHE</a:t>
            </a:r>
          </a:p>
          <a:p>
            <a:endParaRPr lang="fr-FR" sz="2400" dirty="0"/>
          </a:p>
          <a:p>
            <a:endParaRPr lang="fr-FR" sz="2400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184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solidFill>
                  <a:prstClr val="white"/>
                </a:solidFill>
              </a:rPr>
              <a:t>Analyse critique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13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r>
              <a:rPr lang="fr-FR" dirty="0"/>
              <a:t>Rattachement de chaque PHE à un point topo nivelé en m NGM</a:t>
            </a:r>
          </a:p>
          <a:p>
            <a:r>
              <a:rPr lang="fr-FR" dirty="0"/>
              <a:t>Utilisation des fichiers LIDAR bruts afin d’éviter les erreurs d’interpolation </a:t>
            </a:r>
          </a:p>
          <a:p>
            <a:r>
              <a:rPr lang="fr-FR" dirty="0"/>
              <a:t>Suppression des valeurs incohérente</a:t>
            </a:r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1BD7EC-0F12-40CE-9DCF-67B4CC6E7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634" y="2084283"/>
            <a:ext cx="4371375" cy="40016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96640FF-83CB-471B-9A5D-BDB6DCC5B5FD}"/>
              </a:ext>
            </a:extLst>
          </p:cNvPr>
          <p:cNvSpPr txBox="1"/>
          <p:nvPr/>
        </p:nvSpPr>
        <p:spPr>
          <a:xfrm>
            <a:off x="6096000" y="6185450"/>
            <a:ext cx="569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Cartographie des points topographiques bruts (LIDAR) au niveau de la zone d'étude</a:t>
            </a:r>
          </a:p>
        </p:txBody>
      </p:sp>
    </p:spTree>
    <p:extLst>
      <p:ext uri="{BB962C8B-B14F-4D97-AF65-F5344CB8AC3E}">
        <p14:creationId xmlns:p14="http://schemas.microsoft.com/office/powerpoint/2010/main" val="927769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12F62-A1DC-40AA-B14D-CCA12552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325563"/>
            <a:ext cx="10515600" cy="53959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B87134-0D28-4BC3-AF63-550483A5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14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9189ED1-E013-464D-95ED-1545B164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/>
              <a:t>Cartographie de la zone inondable (Aplat des laisses de crue)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51C471B-EFCD-4211-B7A8-43BAA7678344}"/>
              </a:ext>
            </a:extLst>
          </p:cNvPr>
          <p:cNvSpPr txBox="1">
            <a:spLocks/>
          </p:cNvSpPr>
          <p:nvPr/>
        </p:nvSpPr>
        <p:spPr>
          <a:xfrm>
            <a:off x="838199" y="1212980"/>
            <a:ext cx="10735733" cy="473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/>
          </a:p>
          <a:p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8732BB6-CC98-4986-B82D-95EBBC3578E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838198" y="1072055"/>
            <a:ext cx="9237863" cy="5720321"/>
          </a:xfrm>
          <a:prstGeom prst="rect">
            <a:avLst/>
          </a:prstGeom>
        </p:spPr>
      </p:pic>
      <p:pic>
        <p:nvPicPr>
          <p:cNvPr id="10" name="Image 9" descr="P:\Projets\MQ_972\DEAL MARTINIQUE\18MAG076_INOND_FRANCOIS\_Technique\DAO\pdf\drapeau.JPG">
            <a:extLst>
              <a:ext uri="{FF2B5EF4-FFF2-40B4-BE49-F238E27FC236}">
                <a16:creationId xmlns:a16="http://schemas.microsoft.com/office/drawing/2014/main" id="{322999CA-5A6B-4B4C-9FDE-97E4B0550C3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586" y="4887310"/>
            <a:ext cx="212525" cy="17852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 de texte 2">
            <a:extLst>
              <a:ext uri="{FF2B5EF4-FFF2-40B4-BE49-F238E27FC236}">
                <a16:creationId xmlns:a16="http://schemas.microsoft.com/office/drawing/2014/main" id="{809F9E5A-0CB5-4954-8996-132B1546D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691" y="5078169"/>
            <a:ext cx="1416579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Cote Z max (m NGM)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C621E8-9B1D-4100-8A3E-A128872DB44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68" y="5168751"/>
            <a:ext cx="295835" cy="1505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F0AE612-76B7-49EC-AB9B-76DBCEA243A7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68" y="5400233"/>
            <a:ext cx="1377629" cy="26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44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3A12F62-A1DC-40AA-B14D-CCA125521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1325563"/>
            <a:ext cx="10515600" cy="53959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B87134-0D28-4BC3-AF63-550483A5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15</a:t>
            </a:fld>
            <a:endParaRPr lang="fr-FR" dirty="0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F9189ED1-E013-464D-95ED-1545B164D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000" dirty="0"/>
              <a:t>Cartographie de la zone inondable (Aplat des laisses de crue)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B51C471B-EFCD-4211-B7A8-43BAA7678344}"/>
              </a:ext>
            </a:extLst>
          </p:cNvPr>
          <p:cNvSpPr txBox="1">
            <a:spLocks/>
          </p:cNvSpPr>
          <p:nvPr/>
        </p:nvSpPr>
        <p:spPr>
          <a:xfrm>
            <a:off x="838199" y="1212980"/>
            <a:ext cx="10735733" cy="473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ADC1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000" dirty="0"/>
          </a:p>
          <a:p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C4A6DB-6E28-4C76-9A10-CA0F724E0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958" y="1212980"/>
            <a:ext cx="8773665" cy="55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75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altLang="fr-FR" b="1" dirty="0"/>
              <a:t>Phase 2</a:t>
            </a:r>
            <a:endParaRPr lang="fr-FR" b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 bwMode="gray">
          <a:xfrm>
            <a:off x="253284" y="4441569"/>
            <a:ext cx="10562167" cy="1438726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3600" dirty="0"/>
              <a:t>Caractériser la zone inondée</a:t>
            </a:r>
          </a:p>
        </p:txBody>
      </p:sp>
    </p:spTree>
    <p:extLst>
      <p:ext uri="{BB962C8B-B14F-4D97-AF65-F5344CB8AC3E}">
        <p14:creationId xmlns:p14="http://schemas.microsoft.com/office/powerpoint/2010/main" val="621479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D62FA5-9412-4BE5-8114-B6511139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Modélisation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7010AE-5A17-4C3A-A8FA-A156C0939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/>
          <a:lstStyle/>
          <a:p>
            <a:r>
              <a:rPr lang="fr-FR" dirty="0"/>
              <a:t>Outil : TELEMAC 2D</a:t>
            </a:r>
          </a:p>
          <a:p>
            <a:r>
              <a:rPr lang="fr-FR" dirty="0"/>
              <a:t>Maillage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41D32F-FBB8-49F1-B966-9B2CCC3A8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17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44BE3A7-EEA8-49C0-B817-194F1AFB6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24" y="2455765"/>
            <a:ext cx="7140351" cy="372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28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A4D80A-8E11-4C57-AEFC-DDE1B01C4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Paramètres du modèle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DA73899-E92B-45A5-8110-A4DE72189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Topographie : LIDAR et levés topo du projet « Travaux de protection du bourg du François contre les inondations » SOGREAH (cours d’eau)</a:t>
            </a:r>
          </a:p>
          <a:p>
            <a:r>
              <a:rPr lang="fr-FR" dirty="0"/>
              <a:t>Condition avale : + 0,214 m NGM (donnée marégraphe de </a:t>
            </a:r>
            <a:r>
              <a:rPr lang="fr-FR" dirty="0" err="1"/>
              <a:t>FdF</a:t>
            </a:r>
            <a:r>
              <a:rPr lang="fr-FR" dirty="0"/>
              <a:t>)</a:t>
            </a:r>
          </a:p>
          <a:p>
            <a:r>
              <a:rPr lang="fr-FR" sz="2800" dirty="0"/>
              <a:t>Rugosité : 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400" dirty="0"/>
              <a:t> Zones d’habitation : 10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400" dirty="0"/>
              <a:t> Zone forestière : 15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400" dirty="0"/>
              <a:t> Champs / plaine d’inondation : 20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sz="2400" dirty="0"/>
              <a:t> Lit mineur du cours d’eau : 30 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2">
              <a:buFont typeface="Wingdings" panose="05000000000000000000" pitchFamily="2" charset="2"/>
              <a:buChar char="Ø"/>
            </a:pPr>
            <a:endParaRPr lang="fr-FR" sz="2400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8C3EB6-EEB8-4500-9402-3A83EA82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5522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30FD3-3430-4DDC-8BED-845109F2E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Débits sources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E081BB-0E39-49A8-AB97-007C050D6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Objectif : déterminer l’occurrence de la crue du 16/04/2018</a:t>
            </a:r>
          </a:p>
          <a:p>
            <a:endParaRPr lang="fr-FR" dirty="0"/>
          </a:p>
          <a:p>
            <a:r>
              <a:rPr lang="fr-FR" dirty="0"/>
              <a:t>Valeurs utilisées : Q100 calculés sur les rivière Desroses et Deux Courants par la méthode rationnelle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58A1E3-10A6-4F90-8F02-113EB981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19</a:t>
            </a:fld>
            <a:endParaRPr lang="fr-FR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D3A565F2-2796-4267-95EC-CB531239E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711006"/>
              </p:ext>
            </p:extLst>
          </p:nvPr>
        </p:nvGraphicFramePr>
        <p:xfrm>
          <a:off x="3122442" y="3950335"/>
          <a:ext cx="5064957" cy="2406015"/>
        </p:xfrm>
        <a:graphic>
          <a:graphicData uri="http://schemas.openxmlformats.org/drawingml/2006/table">
            <a:tbl>
              <a:tblPr firstRow="1" firstCol="1" bandRow="1"/>
              <a:tblGrid>
                <a:gridCol w="1277327">
                  <a:extLst>
                    <a:ext uri="{9D8B030D-6E8A-4147-A177-3AD203B41FA5}">
                      <a16:colId xmlns:a16="http://schemas.microsoft.com/office/drawing/2014/main" val="2590328715"/>
                    </a:ext>
                  </a:extLst>
                </a:gridCol>
                <a:gridCol w="1314076">
                  <a:extLst>
                    <a:ext uri="{9D8B030D-6E8A-4147-A177-3AD203B41FA5}">
                      <a16:colId xmlns:a16="http://schemas.microsoft.com/office/drawing/2014/main" val="408726683"/>
                    </a:ext>
                  </a:extLst>
                </a:gridCol>
                <a:gridCol w="1236777">
                  <a:extLst>
                    <a:ext uri="{9D8B030D-6E8A-4147-A177-3AD203B41FA5}">
                      <a16:colId xmlns:a16="http://schemas.microsoft.com/office/drawing/2014/main" val="799894243"/>
                    </a:ext>
                  </a:extLst>
                </a:gridCol>
                <a:gridCol w="1236777">
                  <a:extLst>
                    <a:ext uri="{9D8B030D-6E8A-4147-A177-3AD203B41FA5}">
                      <a16:colId xmlns:a16="http://schemas.microsoft.com/office/drawing/2014/main" val="3467453632"/>
                    </a:ext>
                  </a:extLst>
                </a:gridCol>
              </a:tblGrid>
              <a:tr h="8763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Bassin versant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C1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Méthode de calcul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C1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Débits de pointe (m</a:t>
                      </a:r>
                      <a:r>
                        <a:rPr lang="fr-FR" sz="1200" b="1" baseline="3000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fr-FR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/s) selon la période de retour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C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8058"/>
                  </a:ext>
                </a:extLst>
              </a:tr>
              <a:tr h="51752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solidFill>
                            <a:srgbClr val="030F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ans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solidFill>
                            <a:srgbClr val="030F4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ans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839882"/>
                  </a:ext>
                </a:extLst>
              </a:tr>
              <a:tr h="50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 Desroses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C1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Rationnelle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fr-F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229119"/>
                  </a:ext>
                </a:extLst>
              </a:tr>
              <a:tr h="506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 Deux Courants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C1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fr-FR" sz="11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136</a:t>
                      </a:r>
                      <a:endParaRPr lang="fr-FR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6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675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00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F447C-2C27-4EFF-B61C-698E4F54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Contexte de l’étude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1270FC-61C4-4206-B8EA-E47BF974E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613"/>
            <a:ext cx="10515600" cy="1709364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Après-midi du 16 Avril 2018 : Evènement pluvieux intense</a:t>
            </a:r>
          </a:p>
          <a:p>
            <a:pPr algn="just"/>
            <a:r>
              <a:rPr lang="fr-FR" dirty="0"/>
              <a:t>Zone impactée : Commune du François (Bourg, Cotonnerie, Eucalyptus, La Jetée …)</a:t>
            </a:r>
          </a:p>
          <a:p>
            <a:pPr marL="0" indent="0" algn="just">
              <a:buNone/>
            </a:pPr>
            <a:endParaRPr lang="fr-FR" dirty="0"/>
          </a:p>
          <a:p>
            <a:pPr algn="just"/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04A6EB-E862-4F5C-92EF-ACC55A5E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113" y="6490807"/>
            <a:ext cx="2743200" cy="365125"/>
          </a:xfrm>
        </p:spPr>
        <p:txBody>
          <a:bodyPr/>
          <a:lstStyle/>
          <a:p>
            <a:fld id="{7339B7F2-B63E-4592-8A80-38EB3E2C990D}" type="slidenum">
              <a:rPr lang="fr-FR" smtClean="0"/>
              <a:t>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D17C8F-5A72-4DDA-A810-EF8D1B16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1" y="6223000"/>
            <a:ext cx="698500" cy="650280"/>
          </a:xfrm>
          <a:prstGeom prst="rect">
            <a:avLst/>
          </a:prstGeom>
        </p:spPr>
      </p:pic>
      <p:pic>
        <p:nvPicPr>
          <p:cNvPr id="8" name="Image 7" descr="P:\Projets\MQ_972\DEAL MARTINIQUE\18MAG076_INOND_FRANCOIS\données_entrées\LE FRANCOIS\Capture.JPG">
            <a:extLst>
              <a:ext uri="{FF2B5EF4-FFF2-40B4-BE49-F238E27FC236}">
                <a16:creationId xmlns:a16="http://schemas.microsoft.com/office/drawing/2014/main" id="{9905556F-5B0E-40CF-A532-30E631D8A15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5"/>
          <a:stretch/>
        </p:blipFill>
        <p:spPr bwMode="auto">
          <a:xfrm>
            <a:off x="372418" y="3085317"/>
            <a:ext cx="3253651" cy="2737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 descr="D:\USERS\Elana_Ur\AppData\Local\Microsoft\Windows\Temporary Internet Files\Content.Outlook\TQH2KVC6\IMG-20180911-WA0013 (002).jpg">
            <a:extLst>
              <a:ext uri="{FF2B5EF4-FFF2-40B4-BE49-F238E27FC236}">
                <a16:creationId xmlns:a16="http://schemas.microsoft.com/office/drawing/2014/main" id="{E4B74C4A-0C32-4F91-A5DD-7D376C60D630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41"/>
          <a:stretch/>
        </p:blipFill>
        <p:spPr bwMode="auto">
          <a:xfrm>
            <a:off x="3902665" y="3075954"/>
            <a:ext cx="2098589" cy="2737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2F0FA70-D8E2-42E3-A28A-CE70AEAD7A95}"/>
              </a:ext>
            </a:extLst>
          </p:cNvPr>
          <p:cNvPicPr/>
          <p:nvPr/>
        </p:nvPicPr>
        <p:blipFill rotWithShape="1">
          <a:blip r:embed="rId6"/>
          <a:srcRect r="3387"/>
          <a:stretch/>
        </p:blipFill>
        <p:spPr bwMode="auto">
          <a:xfrm>
            <a:off x="6424994" y="3075954"/>
            <a:ext cx="1983282" cy="27374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 descr="Inondations impressionnantes au Lamentin (en haut Ã  gauche), au FranÃ§ois (en bas Ã  gauche), Ã  RiviÃ¨re Pilote (Ã  droite), lundi 16 avril 2018. Â© RÃ©seaux sociaux">
            <a:extLst>
              <a:ext uri="{FF2B5EF4-FFF2-40B4-BE49-F238E27FC236}">
                <a16:creationId xmlns:a16="http://schemas.microsoft.com/office/drawing/2014/main" id="{051D2D34-0EA8-451F-BC76-7203D3375EE6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51362" r="57877" b="3820"/>
          <a:stretch/>
        </p:blipFill>
        <p:spPr bwMode="auto">
          <a:xfrm>
            <a:off x="8854429" y="3899647"/>
            <a:ext cx="3085632" cy="19324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C39F521-218D-4CE3-B00A-2F77D229F307}"/>
              </a:ext>
            </a:extLst>
          </p:cNvPr>
          <p:cNvSpPr txBox="1"/>
          <p:nvPr/>
        </p:nvSpPr>
        <p:spPr>
          <a:xfrm>
            <a:off x="393438" y="5987018"/>
            <a:ext cx="3211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d’ensemble de la l’entrée du François (RN 6) –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Capture d’écran ATV Martinique</a:t>
            </a:r>
            <a:endParaRPr lang="fr-FR" sz="14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0FB2A43-13B5-4B26-B8CF-3DC98840154A}"/>
              </a:ext>
            </a:extLst>
          </p:cNvPr>
          <p:cNvSpPr txBox="1"/>
          <p:nvPr/>
        </p:nvSpPr>
        <p:spPr>
          <a:xfrm>
            <a:off x="3408290" y="6033706"/>
            <a:ext cx="301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Vue de la RN 6 à l’entrée du François -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Données personnelles</a:t>
            </a:r>
            <a:endParaRPr lang="fr-FR" sz="1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0F12BC6-29EA-4D96-B2E1-137590E620FC}"/>
              </a:ext>
            </a:extLst>
          </p:cNvPr>
          <p:cNvSpPr txBox="1"/>
          <p:nvPr/>
        </p:nvSpPr>
        <p:spPr>
          <a:xfrm>
            <a:off x="6181166" y="5974867"/>
            <a:ext cx="267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Boulevard des fusillés au François-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Données personnelles</a:t>
            </a:r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636A037-E3FC-4E13-8AFE-489A3801E304}"/>
              </a:ext>
            </a:extLst>
          </p:cNvPr>
          <p:cNvSpPr txBox="1"/>
          <p:nvPr/>
        </p:nvSpPr>
        <p:spPr>
          <a:xfrm>
            <a:off x="9071050" y="5993076"/>
            <a:ext cx="2673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Cité La Jetée au François -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Martinique 1</a:t>
            </a:r>
            <a:r>
              <a:rPr lang="fr-FR" sz="1400" b="1" i="1" baseline="30000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ère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123584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FBA260-3132-46B9-8C8B-36D2882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20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59CC41-CB85-456B-B4DF-421C107E2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Résultats de la modélisation – Hauteurs d’eau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C43FAEC-DFC1-426C-8507-4E20372F5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695" y="1163467"/>
            <a:ext cx="7946505" cy="56945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7D2668E-E2CA-4560-A729-82CA188EF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50" y="4614203"/>
            <a:ext cx="1952780" cy="210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888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FBA260-3132-46B9-8C8B-36D2882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21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59CC41-CB85-456B-B4DF-421C107E2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Résultats de la modélisation – Hauteurs d’eau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B53A96-1DCD-4DBB-A856-2CC861F05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869" y="1054048"/>
            <a:ext cx="7908681" cy="56674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8F6FE50-D309-4548-ABF0-6D0CEB1E4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9260" y="4459704"/>
            <a:ext cx="1441847" cy="15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96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FBA260-3132-46B9-8C8B-36D2882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22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59CC41-CB85-456B-B4DF-421C107E2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Résultats de la modélisation – Hauteurs d’eau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9813E96-6AB8-492F-935F-2D07CBB45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49" y="1129412"/>
            <a:ext cx="7821637" cy="55920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4DBF9B5-FE07-407A-953C-0D9CE93A7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9676" y="4507830"/>
            <a:ext cx="1441847" cy="155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73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FBA260-3132-46B9-8C8B-36D288247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23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B59CC41-CB85-456B-B4DF-421C107E22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fr-FR" dirty="0"/>
              <a:t>Résultats de la modélisation – Vitesses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E0F6B3C-CD3D-4E39-B2E5-534D9B836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655" y="1114029"/>
            <a:ext cx="7824977" cy="56074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3E4FF47-8A9B-457D-9A49-918FEB255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419" y="4780547"/>
            <a:ext cx="1310154" cy="17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20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AF447C-2C27-4EFF-B61C-698E4F54E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Objectifs de l’étude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91270FC-61C4-4206-B8EA-E47BF974E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611"/>
            <a:ext cx="10515600" cy="50074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b="1" dirty="0"/>
              <a:t>Phase 1 : </a:t>
            </a:r>
            <a:r>
              <a:rPr lang="fr-FR" i="1" dirty="0"/>
              <a:t>Réaliser une analyse critique des données hydrométriques et des relevés de laisses de crue pour la caractérisation de l’événement</a:t>
            </a:r>
          </a:p>
          <a:p>
            <a:pPr marL="0" indent="0" algn="just">
              <a:buNone/>
            </a:pPr>
            <a:endParaRPr lang="fr-FR" b="1" dirty="0"/>
          </a:p>
          <a:p>
            <a:pPr marL="0" indent="0" algn="just">
              <a:buNone/>
            </a:pPr>
            <a:endParaRPr lang="fr-FR" b="1" dirty="0"/>
          </a:p>
          <a:p>
            <a:pPr marL="0" indent="0" algn="just">
              <a:buNone/>
            </a:pPr>
            <a:endParaRPr lang="fr-FR" b="1" dirty="0"/>
          </a:p>
          <a:p>
            <a:pPr marL="0" indent="0" algn="just">
              <a:buNone/>
            </a:pPr>
            <a:r>
              <a:rPr lang="fr-FR" b="1" dirty="0"/>
              <a:t>Phase 2 : </a:t>
            </a:r>
            <a:r>
              <a:rPr lang="fr-FR" i="1" dirty="0"/>
              <a:t>Caractériser la zone inondée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04A6EB-E862-4F5C-92EF-ACC55A5ED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D17C8F-5A72-4DDA-A810-EF8D1B16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1" y="6223000"/>
            <a:ext cx="698500" cy="6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61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FR" altLang="fr-FR" b="1" dirty="0"/>
              <a:t>Phase 1</a:t>
            </a:r>
            <a:endParaRPr lang="fr-FR" b="1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 bwMode="gray">
          <a:xfrm>
            <a:off x="253284" y="4441569"/>
            <a:ext cx="10562167" cy="1438726"/>
          </a:xfrm>
        </p:spPr>
        <p:txBody>
          <a:bodyPr>
            <a:normAutofit/>
          </a:bodyPr>
          <a:lstStyle/>
          <a:p>
            <a:r>
              <a:rPr lang="fr-FR" sz="3600" dirty="0"/>
              <a:t>Réaliser une analyse critique des données hydrométriques et des relevés de laisses de crue</a:t>
            </a:r>
            <a:endParaRPr lang="fr-FR" altLang="fr-FR" sz="3600" dirty="0"/>
          </a:p>
        </p:txBody>
      </p:sp>
    </p:spTree>
    <p:extLst>
      <p:ext uri="{BB962C8B-B14F-4D97-AF65-F5344CB8AC3E}">
        <p14:creationId xmlns:p14="http://schemas.microsoft.com/office/powerpoint/2010/main" val="2849869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69EB90-BEF2-49DA-BEA3-0FCE0EDD6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76" y="0"/>
            <a:ext cx="10515600" cy="1325563"/>
          </a:xfrm>
        </p:spPr>
        <p:txBody>
          <a:bodyPr>
            <a:normAutofit/>
          </a:bodyPr>
          <a:lstStyle/>
          <a:p>
            <a:r>
              <a:rPr lang="fr-FR" sz="3600" dirty="0"/>
              <a:t>Réseau hydrographique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4BE8343-376A-4C52-8D8B-FF0428945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5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6CF404-12D3-44A4-A54F-1FB2312E4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1" y="6223000"/>
            <a:ext cx="698500" cy="650280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9FAFB91-C777-45D2-85B6-19ABEA2A7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613"/>
            <a:ext cx="10515600" cy="4605932"/>
          </a:xfrm>
        </p:spPr>
        <p:txBody>
          <a:bodyPr>
            <a:normAutofit/>
          </a:bodyPr>
          <a:lstStyle/>
          <a:p>
            <a:pPr algn="just"/>
            <a:r>
              <a:rPr lang="fr-FR" dirty="0"/>
              <a:t>Deux cours d’eau concernés : </a:t>
            </a:r>
          </a:p>
          <a:p>
            <a:pPr lvl="2" algn="just"/>
            <a:r>
              <a:rPr lang="fr-FR" dirty="0"/>
              <a:t>Rivière </a:t>
            </a:r>
            <a:r>
              <a:rPr lang="fr-FR" dirty="0" err="1"/>
              <a:t>Desroses</a:t>
            </a:r>
            <a:endParaRPr lang="fr-FR" dirty="0"/>
          </a:p>
          <a:p>
            <a:pPr lvl="2" algn="just"/>
            <a:r>
              <a:rPr lang="fr-FR" dirty="0"/>
              <a:t>Rivière Deux Courants</a:t>
            </a:r>
          </a:p>
          <a:p>
            <a:pPr marL="0" indent="0" algn="just">
              <a:buNone/>
            </a:pPr>
            <a:endParaRPr lang="fr-FR" dirty="0"/>
          </a:p>
          <a:p>
            <a:pPr algn="just"/>
            <a:endParaRPr lang="fr-FR" dirty="0"/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16A6F6-7805-46BA-BE42-44912EEBB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392" y="2192167"/>
            <a:ext cx="6261859" cy="387902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84533FB-668F-487E-BD4A-B5ADD06C3498}"/>
              </a:ext>
            </a:extLst>
          </p:cNvPr>
          <p:cNvSpPr txBox="1"/>
          <p:nvPr/>
        </p:nvSpPr>
        <p:spPr>
          <a:xfrm>
            <a:off x="5613607" y="6141529"/>
            <a:ext cx="4297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Bassin versant de la rivière </a:t>
            </a:r>
            <a:r>
              <a:rPr lang="fr-FR" sz="1400" b="1" dirty="0" err="1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Desroses</a:t>
            </a:r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SDAGE 2016-2021</a:t>
            </a:r>
            <a:endParaRPr lang="fr-FR" sz="1400" b="1" i="1" dirty="0"/>
          </a:p>
        </p:txBody>
      </p:sp>
    </p:spTree>
    <p:extLst>
      <p:ext uri="{BB962C8B-B14F-4D97-AF65-F5344CB8AC3E}">
        <p14:creationId xmlns:p14="http://schemas.microsoft.com/office/powerpoint/2010/main" val="543735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Caractéristiques de l’épisode pluvieux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6</a:t>
            </a:fld>
            <a:endParaRPr lang="fr-FR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88" y="1175966"/>
            <a:ext cx="10735733" cy="5180384"/>
          </a:xfrm>
        </p:spPr>
        <p:txBody>
          <a:bodyPr>
            <a:normAutofit/>
          </a:bodyPr>
          <a:lstStyle/>
          <a:p>
            <a:r>
              <a:rPr lang="fr-FR" dirty="0"/>
              <a:t>Données météorologiques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b="1" dirty="0"/>
              <a:t>215 mm en 2h</a:t>
            </a:r>
            <a:r>
              <a:rPr lang="fr-FR" dirty="0"/>
              <a:t> au niveau de la commune du François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Vigilance Orange « Fortes pluies et Orages »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Pluie d’occurrence </a:t>
            </a:r>
            <a:r>
              <a:rPr lang="fr-FR" b="1" dirty="0"/>
              <a:t>centennale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b="1" dirty="0"/>
              <a:t>PM</a:t>
            </a:r>
            <a:r>
              <a:rPr lang="fr-FR" dirty="0"/>
              <a:t> : En 2009, </a:t>
            </a:r>
            <a:r>
              <a:rPr lang="fr-FR" b="1" dirty="0"/>
              <a:t>126 mm en 2h </a:t>
            </a:r>
            <a:r>
              <a:rPr lang="fr-FR" dirty="0"/>
              <a:t>(</a:t>
            </a:r>
            <a:r>
              <a:rPr lang="fr-FR" i="1" dirty="0"/>
              <a:t>BRGM</a:t>
            </a:r>
            <a:r>
              <a:rPr lang="fr-FR" dirty="0"/>
              <a:t>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fr-FR" dirty="0"/>
          </a:p>
          <a:p>
            <a:pPr lvl="2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5B4406-5179-4D41-A197-C4D56349317D}"/>
              </a:ext>
            </a:extLst>
          </p:cNvPr>
          <p:cNvPicPr/>
          <p:nvPr/>
        </p:nvPicPr>
        <p:blipFill rotWithShape="1">
          <a:blip r:embed="rId2"/>
          <a:srcRect l="3533" t="10834"/>
          <a:stretch/>
        </p:blipFill>
        <p:spPr bwMode="auto">
          <a:xfrm>
            <a:off x="309489" y="3066757"/>
            <a:ext cx="6091311" cy="32895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E4A235-058E-46DF-A866-79A52246249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679972" y="1159336"/>
            <a:ext cx="3817128" cy="499643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B39581E-2273-4330-8092-39E8C83776D4}"/>
              </a:ext>
            </a:extLst>
          </p:cNvPr>
          <p:cNvSpPr txBox="1"/>
          <p:nvPr/>
        </p:nvSpPr>
        <p:spPr>
          <a:xfrm>
            <a:off x="8080184" y="6186394"/>
            <a:ext cx="30167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Cumuls de pluie observé en 24h le 16/04/2018 à 18h –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CTM / Météo France</a:t>
            </a:r>
            <a:endParaRPr lang="fr-FR" sz="1400" i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DB9D12-1C4D-4F5F-8C99-E92374DFA110}"/>
              </a:ext>
            </a:extLst>
          </p:cNvPr>
          <p:cNvSpPr txBox="1"/>
          <p:nvPr/>
        </p:nvSpPr>
        <p:spPr>
          <a:xfrm>
            <a:off x="891638" y="6308322"/>
            <a:ext cx="5062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Données pluviométriques relevées à la Station Chopotte le 16/04/2018 - </a:t>
            </a:r>
            <a:r>
              <a:rPr lang="fr-FR" sz="1400" b="1" i="1" dirty="0">
                <a:solidFill>
                  <a:srgbClr val="030F4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CTM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921295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prstClr val="white"/>
                </a:solidFill>
              </a:rPr>
              <a:t>Caractéristiques de l’épisode pluvieux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7</a:t>
            </a:fld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r>
              <a:rPr lang="fr-FR" dirty="0"/>
              <a:t>Données limnimétriques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3 stations limnimétriques : 2 sur la rivière </a:t>
            </a:r>
            <a:r>
              <a:rPr lang="fr-FR" dirty="0" err="1"/>
              <a:t>Desroses</a:t>
            </a:r>
            <a:r>
              <a:rPr lang="fr-FR" dirty="0"/>
              <a:t>, 1 sur la rivière Deux Courants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Une station en état de fonctionnement le 16/04/2018 : Pont Séraphin (Rivière Deux Courants)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Niveau maximal relevé : </a:t>
            </a:r>
            <a:r>
              <a:rPr lang="fr-FR" b="1" dirty="0"/>
              <a:t>214,7 mm à 16h48 </a:t>
            </a:r>
            <a:r>
              <a:rPr lang="fr-FR" dirty="0"/>
              <a:t>(seuil risque inondation du bourg fixé à 200 mm)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9B365D9-EDA1-40A7-A510-DEBD03D463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935371" y="2939415"/>
            <a:ext cx="5400675" cy="321373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9BA3FA8-9AF8-4C2F-9E24-BAB9E459BFE0}"/>
              </a:ext>
            </a:extLst>
          </p:cNvPr>
          <p:cNvSpPr txBox="1"/>
          <p:nvPr/>
        </p:nvSpPr>
        <p:spPr>
          <a:xfrm>
            <a:off x="2935371" y="6153150"/>
            <a:ext cx="5698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1400" b="1" dirty="0">
                <a:solidFill>
                  <a:srgbClr val="030F40"/>
                </a:solidFill>
                <a:latin typeface="Arial" panose="020B0604020202020204" pitchFamily="34" charset="0"/>
                <a:ea typeface="MS P????"/>
                <a:cs typeface="Arial" panose="020B0604020202020204" pitchFamily="34" charset="0"/>
              </a:rPr>
              <a:t>Données limnimétriques mesurées au niveau de la station Pont Séraphin sur la rivière Deux Courants (Source : CTM)</a:t>
            </a:r>
            <a:endParaRPr lang="fr-FR" sz="1400" b="1" dirty="0">
              <a:solidFill>
                <a:srgbClr val="030F40"/>
              </a:solidFill>
              <a:effectLst/>
              <a:latin typeface="Arial" panose="020B0604020202020204" pitchFamily="34" charset="0"/>
              <a:ea typeface="MS P????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607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prstClr val="white"/>
                </a:solidFill>
              </a:rPr>
              <a:t>Caractéristiques de l’épisode pluvieux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8</a:t>
            </a:fld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r>
              <a:rPr lang="fr-FR" dirty="0"/>
              <a:t>Données marégraphiques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Station de mesure marégraphique de Fort-de-France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Faible Marnage observé le 16/04/2018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fr-FR" dirty="0"/>
              <a:t>Pic à 0,214 m NGM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7E9509-99F7-4764-BF12-B4946D51C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678" y="2634079"/>
            <a:ext cx="9256643" cy="314259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747D74A-0628-4F64-8312-6D4BD231CFE4}"/>
              </a:ext>
            </a:extLst>
          </p:cNvPr>
          <p:cNvSpPr txBox="1"/>
          <p:nvPr/>
        </p:nvSpPr>
        <p:spPr>
          <a:xfrm>
            <a:off x="2911787" y="5987018"/>
            <a:ext cx="753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fr-FR" sz="1400" b="1" dirty="0">
                <a:solidFill>
                  <a:srgbClr val="030F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Valeur du marnage et des hauteurs de marées mesurées au niveau de la station de la Baie de Fort-de-France le 16 avril 2018 - fuseau horaire UTC-4 (Source : SHOM)</a:t>
            </a:r>
          </a:p>
        </p:txBody>
      </p:sp>
    </p:spTree>
    <p:extLst>
      <p:ext uri="{BB962C8B-B14F-4D97-AF65-F5344CB8AC3E}">
        <p14:creationId xmlns:p14="http://schemas.microsoft.com/office/powerpoint/2010/main" val="2841660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12BE7-FFEB-4DEB-AB21-DBE0C4FC3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>
                <a:solidFill>
                  <a:prstClr val="white"/>
                </a:solidFill>
              </a:rPr>
              <a:t>Données d’entrée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85B970-7116-463C-B599-94A6F07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9B7F2-B63E-4592-8A80-38EB3E2C990D}" type="slidenum">
              <a:rPr lang="fr-FR" smtClean="0"/>
              <a:t>9</a:t>
            </a:fld>
            <a:endParaRPr lang="fr-FR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48B260-0EE8-4326-8F32-1138520CE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12980"/>
            <a:ext cx="10735733" cy="4736970"/>
          </a:xfrm>
        </p:spPr>
        <p:txBody>
          <a:bodyPr>
            <a:normAutofit/>
          </a:bodyPr>
          <a:lstStyle/>
          <a:p>
            <a:r>
              <a:rPr lang="fr-FR" dirty="0"/>
              <a:t>Campagne de mesure de laisses de crue menée par la DEAL</a:t>
            </a:r>
          </a:p>
          <a:p>
            <a:r>
              <a:rPr lang="fr-FR" dirty="0"/>
              <a:t>30 points mesurés</a:t>
            </a:r>
          </a:p>
          <a:p>
            <a:r>
              <a:rPr lang="fr-FR" dirty="0"/>
              <a:t>Caractéristiques des données transmises : </a:t>
            </a:r>
          </a:p>
          <a:p>
            <a:pPr lvl="2"/>
            <a:r>
              <a:rPr lang="fr-FR" dirty="0"/>
              <a:t>Un nom ou numéro d’identification,</a:t>
            </a:r>
          </a:p>
          <a:p>
            <a:pPr lvl="2"/>
            <a:r>
              <a:rPr lang="fr-FR" dirty="0"/>
              <a:t>Des coordonnées x et y (système de projection : WGS 84 UTM 20N), </a:t>
            </a:r>
          </a:p>
          <a:p>
            <a:pPr lvl="2"/>
            <a:r>
              <a:rPr lang="fr-FR" dirty="0"/>
              <a:t>Une hauteur d’eau maximale en cm.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Image 6" descr="P:\Projets\MQ_972\DEAL MARTINIQUE\18MAG076_INOND_FRANCOIS\données_entrées\2018-08-06 Données DEAL relevés_16_04_2018 - Points GPS\Photos_SAFEGE\Photos_SAFEGE\Point_173.JPG">
            <a:extLst>
              <a:ext uri="{FF2B5EF4-FFF2-40B4-BE49-F238E27FC236}">
                <a16:creationId xmlns:a16="http://schemas.microsoft.com/office/drawing/2014/main" id="{1770DBF9-8906-47DA-B042-B56B653D68A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0"/>
          <a:stretch/>
        </p:blipFill>
        <p:spPr bwMode="auto">
          <a:xfrm>
            <a:off x="528297" y="3790315"/>
            <a:ext cx="2477661" cy="2362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P:\Projets\MQ_972\DEAL MARTINIQUE\18MAG076_INOND_FRANCOIS\données_entrées\2018-08-06 Données DEAL relevés_16_04_2018 - Points GPS\Photos_SAFEGE\Photos_SAFEGE\Point_202_2.JPG">
            <a:extLst>
              <a:ext uri="{FF2B5EF4-FFF2-40B4-BE49-F238E27FC236}">
                <a16:creationId xmlns:a16="http://schemas.microsoft.com/office/drawing/2014/main" id="{C676AC48-D7B4-4197-8426-DF8CF7BBB13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4" r="20531"/>
          <a:stretch/>
        </p:blipFill>
        <p:spPr bwMode="auto">
          <a:xfrm>
            <a:off x="4100838" y="3790314"/>
            <a:ext cx="2941646" cy="2362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P:\Projets\MQ_972\DEAL MARTINIQUE\18MAG076_INOND_FRANCOIS\données_entrées\2018-08-06 Données DEAL relevés_16_04_2018 - Points GPS\Photos_SAFEGE\Photos_SAFEGE\Point_208.JPG">
            <a:extLst>
              <a:ext uri="{FF2B5EF4-FFF2-40B4-BE49-F238E27FC236}">
                <a16:creationId xmlns:a16="http://schemas.microsoft.com/office/drawing/2014/main" id="{ABBA7150-77F7-4CA9-B8BB-8D28F17511B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7" r="5974"/>
          <a:stretch/>
        </p:blipFill>
        <p:spPr bwMode="auto">
          <a:xfrm>
            <a:off x="8137364" y="3790949"/>
            <a:ext cx="2543294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7B7C10D-02A9-4FA9-B5BF-6DD45297E120}"/>
              </a:ext>
            </a:extLst>
          </p:cNvPr>
          <p:cNvSpPr txBox="1"/>
          <p:nvPr/>
        </p:nvSpPr>
        <p:spPr>
          <a:xfrm>
            <a:off x="8055030" y="6231622"/>
            <a:ext cx="270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Rue Florent </a:t>
            </a:r>
            <a:r>
              <a:rPr lang="fr-FR" sz="1400" b="1" dirty="0" err="1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Holo</a:t>
            </a:r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(Pharmacie </a:t>
            </a:r>
            <a:r>
              <a:rPr lang="fr-FR" sz="1400" b="1" dirty="0" err="1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Pomiès-Scheafer</a:t>
            </a:r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06A0A5C-6E93-45A2-9D54-1FB8D77D57AB}"/>
              </a:ext>
            </a:extLst>
          </p:cNvPr>
          <p:cNvSpPr txBox="1"/>
          <p:nvPr/>
        </p:nvSpPr>
        <p:spPr>
          <a:xfrm>
            <a:off x="4217680" y="6207593"/>
            <a:ext cx="2707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Boulevard des fusillés (Lotissement Eucalyptus)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F9F28BC-090C-4946-A1B8-1F9C264F6AC3}"/>
              </a:ext>
            </a:extLst>
          </p:cNvPr>
          <p:cNvSpPr txBox="1"/>
          <p:nvPr/>
        </p:nvSpPr>
        <p:spPr>
          <a:xfrm>
            <a:off x="297996" y="6231622"/>
            <a:ext cx="2707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b="1"/>
            </a:lvl1pPr>
          </a:lstStyle>
          <a:p>
            <a:r>
              <a:rPr lang="fr-FR" sz="1400" dirty="0">
                <a:solidFill>
                  <a:srgbClr val="030F4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Habitation Clément</a:t>
            </a:r>
          </a:p>
        </p:txBody>
      </p:sp>
      <p:sp>
        <p:nvSpPr>
          <p:cNvPr id="14" name="Zone de texte 2">
            <a:extLst>
              <a:ext uri="{FF2B5EF4-FFF2-40B4-BE49-F238E27FC236}">
                <a16:creationId xmlns:a16="http://schemas.microsoft.com/office/drawing/2014/main" id="{87818FEC-2F0B-4273-90CC-35B6B4CA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643" y="5820119"/>
            <a:ext cx="422910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173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 de texte 2">
            <a:extLst>
              <a:ext uri="{FF2B5EF4-FFF2-40B4-BE49-F238E27FC236}">
                <a16:creationId xmlns:a16="http://schemas.microsoft.com/office/drawing/2014/main" id="{61D3B5D9-4E2B-496E-95D5-09422A1A1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0220" y="5829084"/>
            <a:ext cx="422910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Zone de texte 2">
            <a:extLst>
              <a:ext uri="{FF2B5EF4-FFF2-40B4-BE49-F238E27FC236}">
                <a16:creationId xmlns:a16="http://schemas.microsoft.com/office/drawing/2014/main" id="{D09AF518-7628-4886-B797-D71B773C4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7690" y="5828644"/>
            <a:ext cx="422910" cy="2794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11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208</a:t>
            </a:r>
            <a:endParaRPr lang="fr-F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80082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47A7B0A07BF84C8037A288573386C3" ma:contentTypeVersion="" ma:contentTypeDescription="Crée un document." ma:contentTypeScope="" ma:versionID="6308a14338af7b3cca2cf393216b2947">
  <xsd:schema xmlns:xsd="http://www.w3.org/2001/XMLSchema" xmlns:xs="http://www.w3.org/2001/XMLSchema" xmlns:p="http://schemas.microsoft.com/office/2006/metadata/properties" xmlns:ns2="e65b0a3c-da6a-4af4-b28f-e493cdcf2ebd" xmlns:ns3="2f1623d6-5e03-4897-8a05-d71a922e42ae" xmlns:ns4="6ab14eab-143a-484b-b8d7-03ff8f0ee361" xmlns:ns5="2bd96e4f-84bb-4f75-9d5c-c2952faf802e" targetNamespace="http://schemas.microsoft.com/office/2006/metadata/properties" ma:root="true" ma:fieldsID="dedda96f36f1e1fdde7534f61a2745b8" ns2:_="" ns3:_="" ns4:_="" ns5:_="">
    <xsd:import namespace="e65b0a3c-da6a-4af4-b28f-e493cdcf2ebd"/>
    <xsd:import namespace="2f1623d6-5e03-4897-8a05-d71a922e42ae"/>
    <xsd:import namespace="6ab14eab-143a-484b-b8d7-03ff8f0ee361"/>
    <xsd:import namespace="2bd96e4f-84bb-4f75-9d5c-c2952faf802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haredWithDetails" minOccurs="0"/>
                <xsd:element ref="ns4:TaxCatchAll" minOccurs="0"/>
                <xsd:element ref="ns5:h0429dd3c7944d76a20ae0e9399b2830" minOccurs="0"/>
                <xsd:element ref="ns2:LastSharedByUser" minOccurs="0"/>
                <xsd:element ref="ns2:LastSharedByTime" minOccurs="0"/>
                <xsd:element ref="ns5:Dossier" minOccurs="0"/>
                <xsd:element ref="ns5:Cr_x00e9_ateur_x0020_du_x0020_mod_x00e8_le" minOccurs="0"/>
                <xsd:element ref="ns5:Cr_x00e9_ateur_x0020_du_x0020_document" minOccurs="0"/>
                <xsd:element ref="ns5:Sujet" minOccurs="0"/>
                <xsd:element ref="ns5:MediaServiceMetadata" minOccurs="0"/>
                <xsd:element ref="ns5:MediaServiceFastMetadata" minOccurs="0"/>
                <xsd:element ref="ns5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5b0a3c-da6a-4af4-b28f-e493cdcf2e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623d6-5e03-4897-8a05-d71a922e42ae" elementFormDefault="qualified">
    <xsd:import namespace="http://schemas.microsoft.com/office/2006/documentManagement/types"/>
    <xsd:import namespace="http://schemas.microsoft.com/office/infopath/2007/PartnerControls"/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b14eab-143a-484b-b8d7-03ff8f0ee36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560775c-ef22-473e-b4e6-281c99c244a0}" ma:internalName="TaxCatchAll" ma:showField="CatchAllData" ma:web="6ab14eab-143a-484b-b8d7-03ff8f0ee3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96e4f-84bb-4f75-9d5c-c2952faf802e" elementFormDefault="qualified">
    <xsd:import namespace="http://schemas.microsoft.com/office/2006/documentManagement/types"/>
    <xsd:import namespace="http://schemas.microsoft.com/office/infopath/2007/PartnerControls"/>
    <xsd:element name="h0429dd3c7944d76a20ae0e9399b2830" ma:index="12" nillable="true" ma:taxonomy="true" ma:internalName="h0429dd3c7944d76a20ae0e9399b2830" ma:taxonomyFieldName="Ann_x00e9_e" ma:displayName="Année" ma:default="" ma:fieldId="{10429dd3-c794-4d76-a20a-e0e9399b2830}" ma:sspId="0ace10e6-8c8a-46b5-9435-807f619c65c5" ma:termSetId="7d3f1cfa-7d92-478e-b33d-18bc8ca702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" ma:index="15" nillable="true" ma:displayName="Dossier" ma:internalName="Dossier">
      <xsd:simpleType>
        <xsd:restriction base="dms:Text">
          <xsd:maxLength value="255"/>
        </xsd:restriction>
      </xsd:simpleType>
    </xsd:element>
    <xsd:element name="Cr_x00e9_ateur_x0020_du_x0020_mod_x00e8_le" ma:index="16" nillable="true" ma:displayName="Créateur du modèle" ma:list="UserInfo" ma:SearchPeopleOnly="false" ma:SharePointGroup="0" ma:internalName="Cr_x00e9_ateur_x0020_du_x0020_mod_x00e8_le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r_x00e9_ateur_x0020_du_x0020_document" ma:index="17" nillable="true" ma:displayName="Créateur du document" ma:list="UserInfo" ma:SearchPeopleOnly="false" ma:SharePointGroup="0" ma:internalName="Cr_x00e9_ateur_x0020_du_x0020_document" ma:showField="Titl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ujet" ma:index="18" nillable="true" ma:displayName="Sujet" ma:internalName="Sujet">
      <xsd:simpleType>
        <xsd:restriction base="dms:Text">
          <xsd:maxLength value="255"/>
        </xsd:restriction>
      </xsd:simpleType>
    </xsd:element>
    <xsd:element name="MediaServiceMetadata" ma:index="1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21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b14eab-143a-484b-b8d7-03ff8f0ee361"/>
    <h0429dd3c7944d76a20ae0e9399b2830 xmlns="2bd96e4f-84bb-4f75-9d5c-c2952faf802e">
      <Terms xmlns="http://schemas.microsoft.com/office/infopath/2007/PartnerControls"/>
    </h0429dd3c7944d76a20ae0e9399b2830>
    <Dossier xmlns="2bd96e4f-84bb-4f75-9d5c-c2952faf802e" xsi:nil="true"/>
    <Cr_x00e9_ateur_x0020_du_x0020_mod_x00e8_le xmlns="2bd96e4f-84bb-4f75-9d5c-c2952faf802e">
      <UserInfo>
        <DisplayName/>
        <AccountId xsi:nil="true"/>
        <AccountType/>
      </UserInfo>
    </Cr_x00e9_ateur_x0020_du_x0020_mod_x00e8_le>
    <Sujet xmlns="2bd96e4f-84bb-4f75-9d5c-c2952faf802e" xsi:nil="true"/>
    <Cr_x00e9_ateur_x0020_du_x0020_document xmlns="2bd96e4f-84bb-4f75-9d5c-c2952faf802e">
      <UserInfo>
        <DisplayName/>
        <AccountId xsi:nil="true"/>
        <AccountType/>
      </UserInfo>
    </Cr_x00e9_ateur_x0020_du_x0020_documen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C10F45-4081-4830-ACDB-82CB1AA805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5b0a3c-da6a-4af4-b28f-e493cdcf2ebd"/>
    <ds:schemaRef ds:uri="2f1623d6-5e03-4897-8a05-d71a922e42ae"/>
    <ds:schemaRef ds:uri="6ab14eab-143a-484b-b8d7-03ff8f0ee361"/>
    <ds:schemaRef ds:uri="2bd96e4f-84bb-4f75-9d5c-c2952faf80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F87746-AE23-4EB2-B6F3-C8F45A3B4AD1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metadata/properties"/>
    <ds:schemaRef ds:uri="6ab14eab-143a-484b-b8d7-03ff8f0ee361"/>
    <ds:schemaRef ds:uri="2f1623d6-5e03-4897-8a05-d71a922e42ae"/>
    <ds:schemaRef ds:uri="http://schemas.microsoft.com/office/2006/documentManagement/types"/>
    <ds:schemaRef ds:uri="http://schemas.microsoft.com/office/infopath/2007/PartnerControls"/>
    <ds:schemaRef ds:uri="2bd96e4f-84bb-4f75-9d5c-c2952faf802e"/>
    <ds:schemaRef ds:uri="e65b0a3c-da6a-4af4-b28f-e493cdcf2eb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405A527-AFFF-417C-846D-26053244BC7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6338</TotalTime>
  <Words>698</Words>
  <Application>Microsoft Office PowerPoint</Application>
  <PresentationFormat>Grand écran</PresentationFormat>
  <Paragraphs>185</Paragraphs>
  <Slides>23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MS P????</vt:lpstr>
      <vt:lpstr>Times New Roman</vt:lpstr>
      <vt:lpstr>Tw Cen MT</vt:lpstr>
      <vt:lpstr>Wingdings</vt:lpstr>
      <vt:lpstr>Thème Office</vt:lpstr>
      <vt:lpstr>Caractérisation des zones impactées par l’épisode pluvieux du 16 Avril 2018 – Commune du François</vt:lpstr>
      <vt:lpstr>Contexte de l’étude</vt:lpstr>
      <vt:lpstr>Objectifs de l’étude</vt:lpstr>
      <vt:lpstr>Phase 1</vt:lpstr>
      <vt:lpstr>Réseau hydrographique</vt:lpstr>
      <vt:lpstr>Caractéristiques de l’épisode pluvieux</vt:lpstr>
      <vt:lpstr>Caractéristiques de l’épisode pluvieux</vt:lpstr>
      <vt:lpstr>Caractéristiques de l’épisode pluvieux</vt:lpstr>
      <vt:lpstr>Données d’entrée</vt:lpstr>
      <vt:lpstr>Données d’entrée</vt:lpstr>
      <vt:lpstr>Données d’entrée</vt:lpstr>
      <vt:lpstr>Analyse critique</vt:lpstr>
      <vt:lpstr>Analyse critique</vt:lpstr>
      <vt:lpstr>Cartographie de la zone inondable (Aplat des laisses de crue)</vt:lpstr>
      <vt:lpstr>Cartographie de la zone inondable (Aplat des laisses de crue)</vt:lpstr>
      <vt:lpstr>Phase 2</vt:lpstr>
      <vt:lpstr>Modélisation</vt:lpstr>
      <vt:lpstr>Paramètres du modèle</vt:lpstr>
      <vt:lpstr>Débits sources</vt:lpstr>
      <vt:lpstr>Résultats de la modélisation – Hauteurs d’eau</vt:lpstr>
      <vt:lpstr>Résultats de la modélisation – Hauteurs d’eau</vt:lpstr>
      <vt:lpstr>Résultats de la modélisation – Hauteurs d’eau</vt:lpstr>
      <vt:lpstr>Résultats de la modélisation – Vitesses</vt:lpstr>
    </vt:vector>
  </TitlesOfParts>
  <Company>SAFEGE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Filéo</dc:title>
  <dc:creator>DGP</dc:creator>
  <cp:lastModifiedBy>Urielle ELANA</cp:lastModifiedBy>
  <cp:revision>371</cp:revision>
  <cp:lastPrinted>2016-10-03T08:16:38Z</cp:lastPrinted>
  <dcterms:created xsi:type="dcterms:W3CDTF">2016-07-13T08:58:59Z</dcterms:created>
  <dcterms:modified xsi:type="dcterms:W3CDTF">2018-10-23T11:38:28Z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0x010100C147A7B0A07BF84C8037A288573386C3</vt:lpwstr>
  </property>
</Properties>
</file>